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8"/>
  </p:notesMasterIdLst>
  <p:sldIdLst>
    <p:sldId id="257" r:id="rId2"/>
    <p:sldId id="259" r:id="rId3"/>
    <p:sldId id="360" r:id="rId4"/>
    <p:sldId id="344" r:id="rId5"/>
    <p:sldId id="361" r:id="rId6"/>
    <p:sldId id="258" r:id="rId7"/>
    <p:sldId id="299" r:id="rId8"/>
    <p:sldId id="265" r:id="rId9"/>
    <p:sldId id="272" r:id="rId10"/>
    <p:sldId id="266" r:id="rId11"/>
    <p:sldId id="273" r:id="rId12"/>
    <p:sldId id="267" r:id="rId13"/>
    <p:sldId id="325" r:id="rId14"/>
    <p:sldId id="324" r:id="rId15"/>
    <p:sldId id="328" r:id="rId16"/>
    <p:sldId id="377" r:id="rId17"/>
    <p:sldId id="327" r:id="rId18"/>
    <p:sldId id="378" r:id="rId19"/>
    <p:sldId id="362" r:id="rId20"/>
    <p:sldId id="331" r:id="rId21"/>
    <p:sldId id="274" r:id="rId22"/>
    <p:sldId id="268" r:id="rId23"/>
    <p:sldId id="357" r:id="rId24"/>
    <p:sldId id="347" r:id="rId25"/>
    <p:sldId id="348" r:id="rId26"/>
    <p:sldId id="349" r:id="rId27"/>
    <p:sldId id="275" r:id="rId28"/>
    <p:sldId id="269" r:id="rId29"/>
    <p:sldId id="381" r:id="rId30"/>
    <p:sldId id="396" r:id="rId31"/>
    <p:sldId id="382" r:id="rId32"/>
    <p:sldId id="392" r:id="rId33"/>
    <p:sldId id="379" r:id="rId34"/>
    <p:sldId id="384" r:id="rId35"/>
    <p:sldId id="390" r:id="rId36"/>
    <p:sldId id="389" r:id="rId37"/>
    <p:sldId id="391" r:id="rId38"/>
    <p:sldId id="383" r:id="rId39"/>
    <p:sldId id="276" r:id="rId40"/>
    <p:sldId id="270" r:id="rId41"/>
    <p:sldId id="353" r:id="rId42"/>
    <p:sldId id="385" r:id="rId43"/>
    <p:sldId id="386" r:id="rId44"/>
    <p:sldId id="388" r:id="rId45"/>
    <p:sldId id="376" r:id="rId46"/>
    <p:sldId id="374" r:id="rId47"/>
    <p:sldId id="370" r:id="rId48"/>
    <p:sldId id="387" r:id="rId49"/>
    <p:sldId id="394" r:id="rId50"/>
    <p:sldId id="395" r:id="rId51"/>
    <p:sldId id="365" r:id="rId52"/>
    <p:sldId id="371" r:id="rId53"/>
    <p:sldId id="375" r:id="rId54"/>
    <p:sldId id="277" r:id="rId55"/>
    <p:sldId id="271" r:id="rId56"/>
    <p:sldId id="278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7CFF"/>
    <a:srgbClr val="5CA3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0" autoAdjust="0"/>
    <p:restoredTop sz="94660"/>
  </p:normalViewPr>
  <p:slideViewPr>
    <p:cSldViewPr snapToGrid="0">
      <p:cViewPr>
        <p:scale>
          <a:sx n="75" d="100"/>
          <a:sy n="75" d="100"/>
        </p:scale>
        <p:origin x="660" y="9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png>
</file>

<file path=ppt/media/image36.jpeg>
</file>

<file path=ppt/media/image37.png>
</file>

<file path=ppt/media/image38.jpeg>
</file>

<file path=ppt/media/image39.png>
</file>

<file path=ppt/media/image4.png>
</file>

<file path=ppt/media/image40.png>
</file>

<file path=ppt/media/image41.png>
</file>

<file path=ppt/media/image42.jpe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e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25F885-2187-4EB2-A5A3-A444F1BD9A1D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263D72-8F03-4EFF-B5DB-52F00AEC61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620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>
            <a:extLst>
              <a:ext uri="{FF2B5EF4-FFF2-40B4-BE49-F238E27FC236}">
                <a16:creationId xmlns:a16="http://schemas.microsoft.com/office/drawing/2014/main" id="{BEF1C510-5484-DCEE-019B-0C2E1DF779C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Notes Placeholder 2">
            <a:extLst>
              <a:ext uri="{FF2B5EF4-FFF2-40B4-BE49-F238E27FC236}">
                <a16:creationId xmlns:a16="http://schemas.microsoft.com/office/drawing/2014/main" id="{ECBC3D29-31BF-07EF-F172-1F531E6F391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6868" name="Slide Number Placeholder 3">
            <a:extLst>
              <a:ext uri="{FF2B5EF4-FFF2-40B4-BE49-F238E27FC236}">
                <a16:creationId xmlns:a16="http://schemas.microsoft.com/office/drawing/2014/main" id="{8E8BF642-B7B0-8F4D-7AF3-3B14F7182C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9EBAA6F-80E7-42DC-B6F5-D20785854462}" type="slidenum">
              <a:rPr lang="en-US" altLang="en-US" sz="1200"/>
              <a:pPr eaLnBrk="1" hangingPunct="1"/>
              <a:t>53</a:t>
            </a:fld>
            <a:endParaRPr lang="en-US" alt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EDEF9-7212-F172-D51A-BD173D62362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39F671-3B12-B672-5F33-9F8FC74E03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9B63C3-8B49-0F47-B12F-9892B1B6E4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70E952-9E85-4189-AED3-4F46FCD44E8B}" type="datetime1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23FF7-937C-40F2-7DFD-AF29549B5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67F680-0BC2-774B-BD97-FD494506C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Comic Sans MS" panose="030F0702030302020204" pitchFamily="66" charset="0"/>
              </a:defRPr>
            </a:lvl1pPr>
          </a:lstStyle>
          <a:p>
            <a:fld id="{189F9012-6707-4C7A-976B-F339517111C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949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19DE4-D3D9-60DF-DB64-B4EADB3FD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07A803-F931-8A90-8C0F-E525C9C15A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87C16B-8042-2357-E8F4-C6A6A7BE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555A05-4926-49A8-A492-C72E25A1EF2A}" type="datetime1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4684A-C7BC-B3A3-8C1C-2981951EA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0D9E9-2D7B-9858-E722-FA1C0D43C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605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214180-EDE2-064A-0EAA-E4B8C191BE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A947BC-75E0-7F2D-1C33-5F1E0CA52F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99609-FDF0-DE13-35E5-45B9DF60B9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CB62F0-A273-44FF-B72A-CF31D1079A42}" type="datetime1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9032B0-EC3A-CAFC-BE12-3073AEB78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0BFED4-D4D7-E303-6367-313E56E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85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4DF8E-E7DB-EEE5-2B34-8B176CD9B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21C02-4528-791B-A043-40CDEC1B6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57CFF"/>
                </a:solidFill>
              </a:defRPr>
            </a:lvl1pPr>
          </a:lstStyle>
          <a:p>
            <a:fld id="{189F9012-6707-4C7A-976B-F339517111C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C0150007-D7D2-2D7B-1ED8-C6033DBBA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33" y="18255"/>
            <a:ext cx="111844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257CFF"/>
                </a:solidFill>
                <a:effectLst/>
                <a:uLnTx/>
                <a:uFillTx/>
                <a:latin typeface="Comic Sans MS" panose="030F0702030302020204" pitchFamily="66" charset="0"/>
                <a:ea typeface="+mn-ea"/>
                <a:cs typeface="+mn-cs"/>
              </a:rPr>
              <a:t>Slide Title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257CFF"/>
                </a:solidFill>
                <a:effectLst/>
                <a:uLnTx/>
                <a:uFillTx/>
                <a:latin typeface="Comic Sans MS" panose="030F0702030302020204" pitchFamily="66" charset="0"/>
                <a:ea typeface="+mn-ea"/>
                <a:cs typeface="+mn-cs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069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562B3-47C5-9D27-454C-B2B59395D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4F6C8-F30B-12D1-DE3D-894D7C2BB7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193BBA-8B68-137A-7A50-E8127FD0D8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4D875A-E1C1-4F2E-A0EE-FBEDC9C1CC0D}" type="datetime1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6EA1D-E234-7879-F3DF-AD475FE7A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087BB-318B-4135-7454-F45D833B8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57CFF"/>
                </a:solidFill>
              </a:defRPr>
            </a:lvl1pPr>
          </a:lstStyle>
          <a:p>
            <a:fld id="{189F9012-6707-4C7A-976B-F339517111C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93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287F9-4A4F-0CD1-C5CF-D360331D9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328C6-0B8D-6D99-C7EA-1AA1E88E4D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DE60A2-A2DF-B681-B289-F806796F52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24A24B-E5D5-F1CB-08AF-9507D12938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61CCDB2-6C62-40E1-9547-19CED3DE8934}" type="datetime1">
              <a:rPr lang="en-US" smtClean="0"/>
              <a:t>10/23/2022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7B8D8B-A235-4A18-6E98-D296D42D0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21AF3B-821C-70EE-1C74-6C80A133B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23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EAABA-4090-A4BF-B7E0-80F6AAC30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D1F5FF-755A-2C3D-FD0C-93044C1234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1DA7DB-9F21-683B-A20A-D9A80C6553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F0B54D-3780-88D2-3523-7AEAAE0AE0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B0A69F-A479-E3AA-4FA3-E89C11F06D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DC3D28-A49E-9E8C-2B41-5A255C66C4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3EFF9C-43C4-46B8-8E33-AFE4B95E0CB6}" type="datetime1">
              <a:rPr lang="en-US" smtClean="0"/>
              <a:t>10/23/2022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EB8D63-05A0-4084-99AA-B7F4F5970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99A2E6-E686-3F9F-3723-914EC5D25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328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BEBDA-AFE6-82B2-D747-DE4A0DCFE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07A9C2-83F2-243D-767D-31BB57DF3F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CAEBBB2-22B3-4D50-9AAC-7A4055FC25A2}" type="datetime1">
              <a:rPr lang="en-US" smtClean="0"/>
              <a:t>10/23/2022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582A43-5D43-E0F4-E263-EB9FF9124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2B9D5F-1929-6138-0FD9-AC0B97A75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34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FA6757-528E-E5BD-6886-F84870E479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0F6CE01-867B-470C-ADD3-056637938905}" type="datetime1">
              <a:rPr lang="en-US" smtClean="0"/>
              <a:t>10/23/2022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D09B7B-BAF3-D480-92B4-E7B278397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39C11D-BFBC-228E-0904-DD680C253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468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4AFEB-C690-EA0C-1E6B-29429C473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BB4BA-A08E-8856-4359-0E78D884D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B2CBA2-84CB-0AF2-AE17-9A30D4DE17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0D7DE8-BF32-237A-1EB4-A5B7BA9D58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9527D7D-FE6C-4D63-8117-7172362BB4F0}" type="datetime1">
              <a:rPr lang="en-US" smtClean="0"/>
              <a:t>10/23/2022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FC71C5-6965-8209-C271-BC4FC2DE7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7158F1-B1D1-F13D-390F-0FF41346B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427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02F7B-D61D-F4A7-628F-3DCB5E062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CF3643-5E21-07D7-694C-3EF4D48E84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A66A94-D3E9-8F58-79D9-4B4A3CACB9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1553C6-24D0-00C9-2E05-47F4B231F7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4C477C-6A77-4E7A-8CC5-3658D5BB6E13}" type="datetime1">
              <a:rPr lang="en-US" smtClean="0"/>
              <a:t>10/23/2022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8D4E05-64AD-BD5C-905E-64B38D5C8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D717E7-17EA-ED27-2D82-523BADCB8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266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FB03DF-3B56-B2A1-67CE-BA0647B7A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33" y="18255"/>
            <a:ext cx="111844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257CFF"/>
                </a:solidFill>
                <a:effectLst/>
                <a:uLnTx/>
                <a:uFillTx/>
                <a:latin typeface="Comic Sans MS" panose="030F0702030302020204" pitchFamily="66" charset="0"/>
                <a:ea typeface="+mn-ea"/>
                <a:cs typeface="+mn-cs"/>
              </a:rPr>
              <a:t>Slide Title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257CFF"/>
                </a:solidFill>
                <a:effectLst/>
                <a:uLnTx/>
                <a:uFillTx/>
                <a:latin typeface="Comic Sans MS" panose="030F0702030302020204" pitchFamily="66" charset="0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C369E0-6B00-A995-F08D-81595F2911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9333" y="181309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</a:t>
            </a:r>
          </a:p>
          <a:p>
            <a:pPr lvl="0"/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57CFF"/>
                </a:solidFill>
                <a:effectLst/>
                <a:uLnTx/>
                <a:uFillTx/>
                <a:latin typeface="Comic Sans MS" panose="030F0702030302020204" pitchFamily="66" charset="0"/>
                <a:ea typeface="+mn-ea"/>
                <a:cs typeface="+mn-cs"/>
              </a:rPr>
              <a:t>contents</a:t>
            </a:r>
            <a:r>
              <a:rPr lang="en-US" dirty="0"/>
              <a:t>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76EC47-C705-AAD9-97CC-346323F967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11222" y="644956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Comic Sans MS" panose="030F0702030302020204" pitchFamily="66" charset="0"/>
              </a:defRPr>
            </a:lvl1pPr>
          </a:lstStyle>
          <a:p>
            <a:fld id="{189F9012-6707-4C7A-976B-F339517111C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C87006-8338-A90B-6E92-943DC63A034E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137568" y="43307"/>
            <a:ext cx="2016854" cy="37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889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creativedatasolutions.github.io/CDS.courses/courses/network_mapping_101/docs/partial/preprocess/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2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png"/><Relationship Id="rId5" Type="http://schemas.openxmlformats.org/officeDocument/2006/relationships/image" Target="../media/image77.png"/><Relationship Id="rId4" Type="http://schemas.openxmlformats.org/officeDocument/2006/relationships/image" Target="../media/image76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5" Type="http://schemas.openxmlformats.org/officeDocument/2006/relationships/image" Target="../media/image2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5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41EA2D6F-389C-6D37-8F4F-A22CFDB0B358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Welcome to network mapping 101</a:t>
            </a:r>
            <a:br>
              <a:rPr lang="en-US" dirty="0"/>
            </a:b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9328A0-D861-3BFD-61C0-9501A564F215}"/>
              </a:ext>
            </a:extLst>
          </p:cNvPr>
          <p:cNvSpPr txBox="1"/>
          <p:nvPr/>
        </p:nvSpPr>
        <p:spPr>
          <a:xfrm>
            <a:off x="99547" y="1701421"/>
            <a:ext cx="368265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0" i="0" dirty="0">
                <a:solidFill>
                  <a:schemeClr val="bg1"/>
                </a:solidFill>
                <a:effectLst/>
                <a:latin typeface="Comic Sans MS" panose="030F0702030302020204" pitchFamily="66" charset="0"/>
              </a:rPr>
              <a:t>In the following course you will learn how to </a:t>
            </a:r>
            <a:r>
              <a:rPr lang="en-US" sz="2800" b="0" dirty="0">
                <a:solidFill>
                  <a:schemeClr val="bg1"/>
                </a:solidFill>
                <a:effectLst/>
                <a:latin typeface="Comic Sans MS" panose="030F0702030302020204" pitchFamily="66" charset="0"/>
              </a:rPr>
              <a:t>integrate </a:t>
            </a:r>
            <a:r>
              <a:rPr lang="en-US" sz="2800" b="0" dirty="0">
                <a:solidFill>
                  <a:srgbClr val="257CFF"/>
                </a:solidFill>
                <a:effectLst/>
                <a:latin typeface="Comic Sans MS" panose="030F0702030302020204" pitchFamily="66" charset="0"/>
              </a:rPr>
              <a:t>statistical</a:t>
            </a:r>
            <a:r>
              <a:rPr lang="en-US" sz="2800" b="0" dirty="0">
                <a:solidFill>
                  <a:schemeClr val="bg1"/>
                </a:solidFill>
                <a:effectLst/>
                <a:latin typeface="Comic Sans MS" panose="030F0702030302020204" pitchFamily="66" charset="0"/>
              </a:rPr>
              <a:t>, </a:t>
            </a:r>
            <a:r>
              <a:rPr lang="en-US" sz="2800" b="0" dirty="0">
                <a:solidFill>
                  <a:srgbClr val="257CFF"/>
                </a:solidFill>
                <a:effectLst/>
                <a:latin typeface="Comic Sans MS" panose="030F0702030302020204" pitchFamily="66" charset="0"/>
              </a:rPr>
              <a:t>multivariate</a:t>
            </a:r>
            <a:r>
              <a:rPr lang="en-US" sz="2800" b="0" dirty="0">
                <a:solidFill>
                  <a:schemeClr val="bg1"/>
                </a:solidFill>
                <a:effectLst/>
                <a:latin typeface="Comic Sans MS" panose="030F0702030302020204" pitchFamily="66" charset="0"/>
              </a:rPr>
              <a:t> and </a:t>
            </a:r>
            <a:r>
              <a:rPr lang="en-US" sz="2800" b="0" dirty="0">
                <a:solidFill>
                  <a:srgbClr val="257CFF"/>
                </a:solidFill>
                <a:effectLst/>
                <a:latin typeface="Comic Sans MS" panose="030F0702030302020204" pitchFamily="66" charset="0"/>
              </a:rPr>
              <a:t>machine learning </a:t>
            </a:r>
            <a:r>
              <a:rPr lang="en-US" sz="2800" b="0" dirty="0">
                <a:solidFill>
                  <a:schemeClr val="bg1"/>
                </a:solidFill>
                <a:effectLst/>
                <a:latin typeface="Comic Sans MS" panose="030F0702030302020204" pitchFamily="66" charset="0"/>
              </a:rPr>
              <a:t>results within a publication quality </a:t>
            </a:r>
            <a:r>
              <a:rPr lang="en-US" sz="2800" b="0" dirty="0">
                <a:solidFill>
                  <a:srgbClr val="257CFF"/>
                </a:solidFill>
                <a:effectLst/>
                <a:latin typeface="Comic Sans MS" panose="030F0702030302020204" pitchFamily="66" charset="0"/>
              </a:rPr>
              <a:t>biochemical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800" b="0" dirty="0">
                <a:solidFill>
                  <a:srgbClr val="257CFF"/>
                </a:solidFill>
                <a:effectLst/>
                <a:latin typeface="Comic Sans MS" panose="030F0702030302020204" pitchFamily="66" charset="0"/>
              </a:rPr>
              <a:t>network</a:t>
            </a:r>
            <a:r>
              <a:rPr lang="en-US" sz="2800" b="0" dirty="0">
                <a:solidFill>
                  <a:schemeClr val="bg1"/>
                </a:solidFill>
                <a:effectLst/>
                <a:latin typeface="Comic Sans MS" panose="030F0702030302020204" pitchFamily="66" charset="0"/>
              </a:rPr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26106DE-0571-7B39-AA7D-BA51E7709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4370" y="1306054"/>
            <a:ext cx="8167630" cy="4761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F56F8C-EF85-F87A-04A7-55A918735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346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41EA2D6F-389C-6D37-8F4F-A22CFDB0B358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Differential expression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089101-187B-7BFB-921B-0B3CC9A9EB90}"/>
              </a:ext>
            </a:extLst>
          </p:cNvPr>
          <p:cNvSpPr txBox="1"/>
          <p:nvPr/>
        </p:nvSpPr>
        <p:spPr>
          <a:xfrm>
            <a:off x="613776" y="6481796"/>
            <a:ext cx="1140912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https://creativedatasolutions.github.io/CDS.courses/courses/network_mapping_101/docs/partial/statistics/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F20278-3A82-30E7-829B-C309B987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B68287-0431-9BB5-D23C-05076BB96B7B}"/>
              </a:ext>
            </a:extLst>
          </p:cNvPr>
          <p:cNvSpPr txBox="1"/>
          <p:nvPr/>
        </p:nvSpPr>
        <p:spPr>
          <a:xfrm>
            <a:off x="212942" y="1316079"/>
            <a:ext cx="11912253" cy="39090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compare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class means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identify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significant differences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visualize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volcano plots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violin plots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B7E3F7-4222-6339-8CED-132EEA87B1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1139" y="864936"/>
            <a:ext cx="6325644" cy="5618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4896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947F087-003E-7E2D-49E4-F1249AE62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332" y="1813099"/>
            <a:ext cx="1159260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rgbClr val="257CFF"/>
                </a:solidFill>
              </a:rPr>
              <a:t>Follow along with the following tutorial: 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https://creativedatasolutions.github.io/CDS.courses/courses/network_mapping_101/docs/partial/statistics/</a:t>
            </a:r>
          </a:p>
          <a:p>
            <a:pPr marL="0" indent="0">
              <a:buNone/>
            </a:pPr>
            <a:endParaRPr lang="en-US" sz="3200" dirty="0">
              <a:solidFill>
                <a:srgbClr val="257CFF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CDC09B9-8C14-70F1-45B3-6D8AA5701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>
                <a:solidFill>
                  <a:schemeClr val="bg1"/>
                </a:solidFill>
              </a:rPr>
              <a:pPr/>
              <a:t>11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5DFD0BD8-1F7F-5C61-1A62-1DB1A68E06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9333" y="43307"/>
            <a:ext cx="11183937" cy="1325562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Your turn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6872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41EA2D6F-389C-6D37-8F4F-A22CFDB0B358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Hierarchical clustering (HCA)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089101-187B-7BFB-921B-0B3CC9A9EB90}"/>
              </a:ext>
            </a:extLst>
          </p:cNvPr>
          <p:cNvSpPr txBox="1"/>
          <p:nvPr/>
        </p:nvSpPr>
        <p:spPr>
          <a:xfrm>
            <a:off x="293736" y="6527516"/>
            <a:ext cx="1140912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https://creativedatasolutions.github.io/CDS.courses/courses/network_mapping_101/docs/partial/clustering/#heirarchical-clustering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F20278-3A82-30E7-829B-C309B987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B68287-0431-9BB5-D23C-05076BB96B7B}"/>
              </a:ext>
            </a:extLst>
          </p:cNvPr>
          <p:cNvSpPr txBox="1"/>
          <p:nvPr/>
        </p:nvSpPr>
        <p:spPr>
          <a:xfrm>
            <a:off x="212942" y="1316079"/>
            <a:ext cx="11912253" cy="5017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group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samples and/or variables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define similarity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correlation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distance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linkage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visualize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heatmaps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dendrograms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B4BAF0-532D-B944-EA53-8B3F3E04BC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434"/>
          <a:stretch/>
        </p:blipFill>
        <p:spPr>
          <a:xfrm>
            <a:off x="5586608" y="1024378"/>
            <a:ext cx="6187858" cy="5395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9704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Text Box 3">
            <a:extLst>
              <a:ext uri="{FF2B5EF4-FFF2-40B4-BE49-F238E27FC236}">
                <a16:creationId xmlns:a16="http://schemas.microsoft.com/office/drawing/2014/main" id="{000180FF-30C9-3686-BD5D-DA3993FEB5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85800"/>
            <a:ext cx="10812780" cy="54168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en-US" altLang="en-US" b="1" dirty="0">
              <a:solidFill>
                <a:srgbClr val="FF9966"/>
              </a:solidFill>
            </a:endParaRPr>
          </a:p>
          <a:p>
            <a:pPr lvl="1" eaLnBrk="1" hangingPunct="1"/>
            <a:r>
              <a:rPr lang="en-US" altLang="en-US" sz="3200" b="1" dirty="0">
                <a:solidFill>
                  <a:schemeClr val="bg1"/>
                </a:solidFill>
                <a:latin typeface="Comic Sans MS" panose="030F0702030302020204" pitchFamily="66" charset="0"/>
              </a:rPr>
              <a:t>Use the concept similarity/dissimilarity to group a collection of samples or variables</a:t>
            </a:r>
          </a:p>
          <a:p>
            <a:pPr lvl="1" eaLnBrk="1" hangingPunct="1"/>
            <a:endParaRPr lang="en-US" altLang="en-US" sz="3200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lvl="1" eaLnBrk="1" hangingPunct="1"/>
            <a:r>
              <a:rPr lang="en-US" altLang="en-US" sz="2600" b="1" dirty="0">
                <a:solidFill>
                  <a:srgbClr val="257CFF"/>
                </a:solidFill>
                <a:latin typeface="Comic Sans MS" panose="030F0702030302020204" pitchFamily="66" charset="0"/>
              </a:rPr>
              <a:t>approaches</a:t>
            </a:r>
          </a:p>
          <a:p>
            <a:pPr lvl="1" eaLnBrk="1" hangingPunct="1">
              <a:buFont typeface="Arial" panose="020B0604020202020204" pitchFamily="34" charset="0"/>
              <a:buChar char="•"/>
            </a:pPr>
            <a:r>
              <a:rPr lang="en-US" altLang="en-US" sz="2600" b="1" dirty="0">
                <a:solidFill>
                  <a:schemeClr val="bg1"/>
                </a:solidFill>
                <a:latin typeface="Comic Sans MS" panose="030F0702030302020204" pitchFamily="66" charset="0"/>
              </a:rPr>
              <a:t>hierarchical (linkage)</a:t>
            </a:r>
          </a:p>
          <a:p>
            <a:pPr lvl="1" eaLnBrk="1" hangingPunct="1">
              <a:buFont typeface="Arial" panose="020B0604020202020204" pitchFamily="34" charset="0"/>
              <a:buChar char="•"/>
            </a:pPr>
            <a:r>
              <a:rPr lang="en-US" altLang="en-US" sz="2600" b="1" dirty="0">
                <a:solidFill>
                  <a:schemeClr val="bg1"/>
                </a:solidFill>
                <a:latin typeface="Comic Sans MS" panose="030F0702030302020204" pitchFamily="66" charset="0"/>
              </a:rPr>
              <a:t>non-hierarchical (k-NN, k-means)</a:t>
            </a:r>
          </a:p>
          <a:p>
            <a:pPr lvl="1" eaLnBrk="1" hangingPunct="1">
              <a:buFont typeface="Arial" panose="020B0604020202020204" pitchFamily="34" charset="0"/>
              <a:buChar char="•"/>
            </a:pPr>
            <a:r>
              <a:rPr lang="en-US" altLang="en-US" sz="2600" b="1" dirty="0">
                <a:solidFill>
                  <a:schemeClr val="bg1"/>
                </a:solidFill>
                <a:latin typeface="Comic Sans MS" panose="030F0702030302020204" pitchFamily="66" charset="0"/>
              </a:rPr>
              <a:t>distribution (mixtures models)</a:t>
            </a:r>
          </a:p>
          <a:p>
            <a:pPr lvl="1" eaLnBrk="1" hangingPunct="1">
              <a:buFont typeface="Arial" panose="020B0604020202020204" pitchFamily="34" charset="0"/>
              <a:buChar char="•"/>
            </a:pPr>
            <a:r>
              <a:rPr lang="en-US" altLang="en-US" sz="2600" b="1" dirty="0">
                <a:solidFill>
                  <a:schemeClr val="bg1"/>
                </a:solidFill>
                <a:latin typeface="Comic Sans MS" panose="030F0702030302020204" pitchFamily="66" charset="0"/>
              </a:rPr>
              <a:t>density (DBSCAN)</a:t>
            </a:r>
          </a:p>
          <a:p>
            <a:pPr lvl="1" eaLnBrk="1" hangingPunct="1">
              <a:buFont typeface="Arial" panose="020B0604020202020204" pitchFamily="34" charset="0"/>
              <a:buChar char="•"/>
            </a:pPr>
            <a:r>
              <a:rPr lang="en-US" altLang="en-US" sz="2600" b="1" dirty="0">
                <a:solidFill>
                  <a:schemeClr val="bg1"/>
                </a:solidFill>
                <a:latin typeface="Comic Sans MS" panose="030F0702030302020204" pitchFamily="66" charset="0"/>
              </a:rPr>
              <a:t>self organizing maps (SOM)</a:t>
            </a:r>
          </a:p>
          <a:p>
            <a:pPr lvl="1" eaLnBrk="1" hangingPunct="1"/>
            <a:endParaRPr lang="en-US" altLang="en-US" sz="2600" b="1" dirty="0">
              <a:solidFill>
                <a:srgbClr val="A6A6A6"/>
              </a:solidFill>
            </a:endParaRPr>
          </a:p>
          <a:p>
            <a:pPr lvl="1" eaLnBrk="1" hangingPunct="1"/>
            <a:endParaRPr lang="en-US" altLang="en-US" sz="3200" b="1" dirty="0">
              <a:solidFill>
                <a:srgbClr val="FF9966"/>
              </a:solidFill>
            </a:endParaRPr>
          </a:p>
        </p:txBody>
      </p:sp>
      <p:grpSp>
        <p:nvGrpSpPr>
          <p:cNvPr id="7172" name="Group 1">
            <a:extLst>
              <a:ext uri="{FF2B5EF4-FFF2-40B4-BE49-F238E27FC236}">
                <a16:creationId xmlns:a16="http://schemas.microsoft.com/office/drawing/2014/main" id="{1E8D8CAF-D6D3-4518-6131-6221E8E3B5FD}"/>
              </a:ext>
            </a:extLst>
          </p:cNvPr>
          <p:cNvGrpSpPr>
            <a:grpSpLocks/>
          </p:cNvGrpSpPr>
          <p:nvPr/>
        </p:nvGrpSpPr>
        <p:grpSpPr bwMode="auto">
          <a:xfrm>
            <a:off x="7161213" y="2447403"/>
            <a:ext cx="3886200" cy="4038600"/>
            <a:chOff x="1295400" y="838200"/>
            <a:chExt cx="6705599" cy="6096000"/>
          </a:xfrm>
        </p:grpSpPr>
        <p:grpSp>
          <p:nvGrpSpPr>
            <p:cNvPr id="7173" name="Group 8">
              <a:extLst>
                <a:ext uri="{FF2B5EF4-FFF2-40B4-BE49-F238E27FC236}">
                  <a16:creationId xmlns:a16="http://schemas.microsoft.com/office/drawing/2014/main" id="{0DADC509-1AA7-DF07-E194-C2531F52D6B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95400" y="1066800"/>
              <a:ext cx="6062663" cy="5867400"/>
              <a:chOff x="837" y="624"/>
              <a:chExt cx="3717" cy="3696"/>
            </a:xfrm>
          </p:grpSpPr>
          <p:pic>
            <p:nvPicPr>
              <p:cNvPr id="7178" name="Picture 4" descr="353px-DBSCAN-density-data">
                <a:extLst>
                  <a:ext uri="{FF2B5EF4-FFF2-40B4-BE49-F238E27FC236}">
                    <a16:creationId xmlns:a16="http://schemas.microsoft.com/office/drawing/2014/main" id="{067CFB75-6A16-D457-9A36-3CCFED6CBDA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757" y="2593"/>
                <a:ext cx="1757" cy="17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7179" name="Picture 5" descr="434px-EM-Gaussian-data">
                <a:extLst>
                  <a:ext uri="{FF2B5EF4-FFF2-40B4-BE49-F238E27FC236}">
                    <a16:creationId xmlns:a16="http://schemas.microsoft.com/office/drawing/2014/main" id="{C330E399-44C3-2F9C-AB39-5E60924F063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12" y="2545"/>
                <a:ext cx="1605" cy="17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7180" name="Picture 6" descr="434px-KMeans-Gaussian-data">
                <a:extLst>
                  <a:ext uri="{FF2B5EF4-FFF2-40B4-BE49-F238E27FC236}">
                    <a16:creationId xmlns:a16="http://schemas.microsoft.com/office/drawing/2014/main" id="{55E33D0A-B74B-47CF-3212-59E70940875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49" y="624"/>
                <a:ext cx="1605" cy="17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7181" name="Picture 7" descr="434px-SLINK-Gaussian-data">
                <a:extLst>
                  <a:ext uri="{FF2B5EF4-FFF2-40B4-BE49-F238E27FC236}">
                    <a16:creationId xmlns:a16="http://schemas.microsoft.com/office/drawing/2014/main" id="{850C3221-2C54-1DD6-3C31-CCBA6DD8C42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37" y="672"/>
                <a:ext cx="1605" cy="17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7174" name="Text Box 9">
              <a:extLst>
                <a:ext uri="{FF2B5EF4-FFF2-40B4-BE49-F238E27FC236}">
                  <a16:creationId xmlns:a16="http://schemas.microsoft.com/office/drawing/2014/main" id="{E3D96585-E6D1-CA44-DE56-6AFC00A351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6715" y="914401"/>
              <a:ext cx="2209801" cy="6968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 sz="2400" dirty="0">
                  <a:solidFill>
                    <a:srgbClr val="257CFF"/>
                  </a:solidFill>
                </a:rPr>
                <a:t>Linkage</a:t>
              </a:r>
            </a:p>
          </p:txBody>
        </p:sp>
        <p:sp>
          <p:nvSpPr>
            <p:cNvPr id="7175" name="Text Box 10">
              <a:extLst>
                <a:ext uri="{FF2B5EF4-FFF2-40B4-BE49-F238E27FC236}">
                  <a16:creationId xmlns:a16="http://schemas.microsoft.com/office/drawing/2014/main" id="{6FF58D9E-BFC3-351E-3679-309ACBD0A5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99" y="838200"/>
              <a:ext cx="2209801" cy="6968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 sz="2400">
                  <a:solidFill>
                    <a:srgbClr val="257CFF"/>
                  </a:solidFill>
                </a:rPr>
                <a:t>k-means</a:t>
              </a:r>
            </a:p>
          </p:txBody>
        </p:sp>
        <p:sp>
          <p:nvSpPr>
            <p:cNvPr id="7176" name="Text Box 11">
              <a:extLst>
                <a:ext uri="{FF2B5EF4-FFF2-40B4-BE49-F238E27FC236}">
                  <a16:creationId xmlns:a16="http://schemas.microsoft.com/office/drawing/2014/main" id="{FC53C2B1-2E1F-4C16-6B78-93092BF59D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71599" y="3767962"/>
              <a:ext cx="3052082" cy="6968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 sz="2400">
                  <a:solidFill>
                    <a:srgbClr val="257CFF"/>
                  </a:solidFill>
                </a:rPr>
                <a:t>Distribution</a:t>
              </a:r>
            </a:p>
          </p:txBody>
        </p:sp>
        <p:sp>
          <p:nvSpPr>
            <p:cNvPr id="7177" name="Text Box 12">
              <a:extLst>
                <a:ext uri="{FF2B5EF4-FFF2-40B4-BE49-F238E27FC236}">
                  <a16:creationId xmlns:a16="http://schemas.microsoft.com/office/drawing/2014/main" id="{46AF7B53-A7B8-8A25-5E23-CA268BFDF09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29199" y="3635269"/>
              <a:ext cx="2971800" cy="6968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 sz="2400" dirty="0">
                  <a:solidFill>
                    <a:srgbClr val="257CFF"/>
                  </a:solidFill>
                </a:rPr>
                <a:t>Density</a:t>
              </a:r>
            </a:p>
          </p:txBody>
        </p:sp>
      </p:grpSp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107CB562-C1F9-B0D8-C26E-C10B9E66B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7720E7DC-0EA8-32C4-C079-40E73686B4CB}"/>
              </a:ext>
            </a:extLst>
          </p:cNvPr>
          <p:cNvSpPr txBox="1">
            <a:spLocks/>
          </p:cNvSpPr>
          <p:nvPr/>
        </p:nvSpPr>
        <p:spPr>
          <a:xfrm>
            <a:off x="212942" y="150313"/>
            <a:ext cx="9933140" cy="586080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Clustering basics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ext Box 3">
            <a:extLst>
              <a:ext uri="{FF2B5EF4-FFF2-40B4-BE49-F238E27FC236}">
                <a16:creationId xmlns:a16="http://schemas.microsoft.com/office/drawing/2014/main" id="{19B8486C-B300-5C0B-4E1B-02A2F16F8D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395" y="1518937"/>
            <a:ext cx="8991600" cy="43704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3200" b="1" dirty="0">
                <a:solidFill>
                  <a:srgbClr val="257CFF"/>
                </a:solidFill>
                <a:latin typeface="Comic Sans MS" panose="030F0702030302020204" pitchFamily="66" charset="0"/>
              </a:rPr>
              <a:t>identify</a:t>
            </a:r>
            <a:r>
              <a:rPr lang="en-US" altLang="en-US" sz="3200" b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</a:p>
          <a:p>
            <a:pPr lvl="1" eaLnBrk="1" hangingPunct="1">
              <a:spcBef>
                <a:spcPct val="50000"/>
              </a:spcBef>
              <a:buFontTx/>
              <a:buChar char="•"/>
            </a:pPr>
            <a:r>
              <a:rPr lang="en-US" altLang="en-US" sz="3200" b="1" dirty="0">
                <a:solidFill>
                  <a:schemeClr val="bg1"/>
                </a:solidFill>
                <a:latin typeface="Comic Sans MS" panose="030F0702030302020204" pitchFamily="66" charset="0"/>
              </a:rPr>
              <a:t>patterns</a:t>
            </a:r>
          </a:p>
          <a:p>
            <a:pPr lvl="1" eaLnBrk="1" hangingPunct="1">
              <a:spcBef>
                <a:spcPct val="50000"/>
              </a:spcBef>
              <a:buFontTx/>
              <a:buChar char="•"/>
            </a:pPr>
            <a:r>
              <a:rPr lang="en-US" altLang="en-US" sz="3200" b="1" dirty="0">
                <a:solidFill>
                  <a:schemeClr val="bg1"/>
                </a:solidFill>
                <a:latin typeface="Comic Sans MS" panose="030F0702030302020204" pitchFamily="66" charset="0"/>
              </a:rPr>
              <a:t>group structure</a:t>
            </a:r>
          </a:p>
          <a:p>
            <a:pPr lvl="1" eaLnBrk="1" hangingPunct="1">
              <a:spcBef>
                <a:spcPct val="50000"/>
              </a:spcBef>
              <a:buFontTx/>
              <a:buChar char="•"/>
            </a:pPr>
            <a:r>
              <a:rPr lang="en-US" altLang="en-US" sz="3200" b="1" dirty="0">
                <a:solidFill>
                  <a:schemeClr val="bg1"/>
                </a:solidFill>
                <a:latin typeface="Comic Sans MS" panose="030F0702030302020204" pitchFamily="66" charset="0"/>
              </a:rPr>
              <a:t>relationships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sz="3200" b="1" dirty="0">
                <a:solidFill>
                  <a:srgbClr val="257CFF"/>
                </a:solidFill>
                <a:latin typeface="Comic Sans MS" panose="030F0702030302020204" pitchFamily="66" charset="0"/>
              </a:rPr>
              <a:t>evaluate and refine hypothesis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sz="3200" b="1" dirty="0">
                <a:solidFill>
                  <a:srgbClr val="257CFF"/>
                </a:solidFill>
                <a:latin typeface="Comic Sans MS" panose="030F0702030302020204" pitchFamily="66" charset="0"/>
              </a:rPr>
              <a:t>reduce complexity</a:t>
            </a:r>
          </a:p>
        </p:txBody>
      </p:sp>
      <p:sp>
        <p:nvSpPr>
          <p:cNvPr id="6148" name="Text Box 6">
            <a:extLst>
              <a:ext uri="{FF2B5EF4-FFF2-40B4-BE49-F238E27FC236}">
                <a16:creationId xmlns:a16="http://schemas.microsoft.com/office/drawing/2014/main" id="{685C8214-955A-ADC5-46D6-09BA65D723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5320" y="4987925"/>
            <a:ext cx="27432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400" dirty="0">
                <a:solidFill>
                  <a:schemeClr val="bg1"/>
                </a:solidFill>
              </a:rPr>
              <a:t>Artist: Chuck Close</a:t>
            </a:r>
          </a:p>
        </p:txBody>
      </p:sp>
      <p:pic>
        <p:nvPicPr>
          <p:cNvPr id="6149" name="Picture 4" descr="Clipboard22">
            <a:extLst>
              <a:ext uri="{FF2B5EF4-FFF2-40B4-BE49-F238E27FC236}">
                <a16:creationId xmlns:a16="http://schemas.microsoft.com/office/drawing/2014/main" id="{0A19582A-B93C-56EB-32FE-D8B0B53F20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5720" y="5410200"/>
            <a:ext cx="2667000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0" name="Picture 5" descr="Chuck Close">
            <a:extLst>
              <a:ext uri="{FF2B5EF4-FFF2-40B4-BE49-F238E27FC236}">
                <a16:creationId xmlns:a16="http://schemas.microsoft.com/office/drawing/2014/main" id="{49756F45-00A1-083E-A068-D7B20C97E7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96"/>
          <a:stretch/>
        </p:blipFill>
        <p:spPr bwMode="auto">
          <a:xfrm>
            <a:off x="7207120" y="645982"/>
            <a:ext cx="3546475" cy="434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3C1D6EFD-ACD7-01E2-7F16-5290D9B58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E797EA91-D003-5457-1C75-A10E87E6A44F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HCA goals</a:t>
            </a:r>
            <a:br>
              <a:rPr lang="en-US" dirty="0"/>
            </a:b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Text Box 3">
            <a:extLst>
              <a:ext uri="{FF2B5EF4-FFF2-40B4-BE49-F238E27FC236}">
                <a16:creationId xmlns:a16="http://schemas.microsoft.com/office/drawing/2014/main" id="{7505B02E-EF09-AB71-8589-52F6CBC451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588" y="1163140"/>
            <a:ext cx="5840412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3200" b="1" dirty="0">
                <a:solidFill>
                  <a:srgbClr val="257CFF"/>
                </a:solidFill>
                <a:latin typeface="Comic Sans MS" panose="030F0702030302020204" pitchFamily="66" charset="0"/>
              </a:rPr>
              <a:t>distance</a:t>
            </a:r>
          </a:p>
          <a:p>
            <a:pPr marL="571500" indent="-571500" eaLnBrk="1" hangingPunct="1">
              <a:buFont typeface="Arial" panose="020B0604020202020204" pitchFamily="34" charset="0"/>
              <a:buChar char="•"/>
            </a:pPr>
            <a:r>
              <a:rPr lang="en-US" altLang="en-US" sz="3200" b="1" dirty="0">
                <a:solidFill>
                  <a:schemeClr val="bg1"/>
                </a:solidFill>
                <a:latin typeface="Comic Sans MS" panose="030F0702030302020204" pitchFamily="66" charset="0"/>
              </a:rPr>
              <a:t>defines “nearness” or similarity</a:t>
            </a:r>
          </a:p>
        </p:txBody>
      </p:sp>
      <p:pic>
        <p:nvPicPr>
          <p:cNvPr id="8196" name="Picture 4" descr="driving_distance">
            <a:extLst>
              <a:ext uri="{FF2B5EF4-FFF2-40B4-BE49-F238E27FC236}">
                <a16:creationId xmlns:a16="http://schemas.microsoft.com/office/drawing/2014/main" id="{E8C85F26-688E-CC96-21CE-9CBC2741C8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990601"/>
            <a:ext cx="3200400" cy="206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474A1A8F-DA78-6C40-ECE8-C509FBB66B01}"/>
              </a:ext>
            </a:extLst>
          </p:cNvPr>
          <p:cNvGrpSpPr/>
          <p:nvPr/>
        </p:nvGrpSpPr>
        <p:grpSpPr>
          <a:xfrm>
            <a:off x="439539" y="3601268"/>
            <a:ext cx="2308027" cy="2869704"/>
            <a:chOff x="439539" y="3646988"/>
            <a:chExt cx="2308027" cy="2869704"/>
          </a:xfrm>
        </p:grpSpPr>
        <p:grpSp>
          <p:nvGrpSpPr>
            <p:cNvPr id="8197" name="Group 1">
              <a:extLst>
                <a:ext uri="{FF2B5EF4-FFF2-40B4-BE49-F238E27FC236}">
                  <a16:creationId xmlns:a16="http://schemas.microsoft.com/office/drawing/2014/main" id="{258A1A8C-ED13-F9EB-C176-CD5D925653B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87115" y="4351342"/>
              <a:ext cx="1412875" cy="2165350"/>
              <a:chOff x="660400" y="4066321"/>
              <a:chExt cx="1412875" cy="2165350"/>
            </a:xfrm>
          </p:grpSpPr>
          <p:sp>
            <p:nvSpPr>
              <p:cNvPr id="8214" name="Text Box 4">
                <a:extLst>
                  <a:ext uri="{FF2B5EF4-FFF2-40B4-BE49-F238E27FC236}">
                    <a16:creationId xmlns:a16="http://schemas.microsoft.com/office/drawing/2014/main" id="{D84E03EC-FE5B-3F47-EE1C-BD042E70173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60400" y="4066321"/>
                <a:ext cx="436563" cy="6413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altLang="en-US" b="1">
                    <a:solidFill>
                      <a:schemeClr val="bg1"/>
                    </a:solidFill>
                  </a:rPr>
                  <a:t>X</a:t>
                </a:r>
              </a:p>
            </p:txBody>
          </p:sp>
          <p:sp>
            <p:nvSpPr>
              <p:cNvPr id="8215" name="Text Box 7">
                <a:extLst>
                  <a:ext uri="{FF2B5EF4-FFF2-40B4-BE49-F238E27FC236}">
                    <a16:creationId xmlns:a16="http://schemas.microsoft.com/office/drawing/2014/main" id="{8037DEE7-20A6-B69E-C2FE-084B5A2AEF1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651000" y="5590321"/>
                <a:ext cx="422275" cy="6413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altLang="en-US" b="1">
                    <a:solidFill>
                      <a:schemeClr val="bg1"/>
                    </a:solidFill>
                  </a:rPr>
                  <a:t>Y</a:t>
                </a:r>
              </a:p>
            </p:txBody>
          </p:sp>
          <p:sp>
            <p:nvSpPr>
              <p:cNvPr id="8216" name="Line 8">
                <a:extLst>
                  <a:ext uri="{FF2B5EF4-FFF2-40B4-BE49-F238E27FC236}">
                    <a16:creationId xmlns:a16="http://schemas.microsoft.com/office/drawing/2014/main" id="{7CC6EC49-44AA-BA0C-D535-52034611DF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90600" y="4574321"/>
                <a:ext cx="762000" cy="1143000"/>
              </a:xfrm>
              <a:prstGeom prst="line">
                <a:avLst/>
              </a:prstGeom>
              <a:noFill/>
              <a:ln w="38100">
                <a:solidFill>
                  <a:schemeClr val="bg1"/>
                </a:solidFill>
                <a:round/>
                <a:headEnd type="triangle" w="med" len="med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8198" name="TextBox 2">
              <a:extLst>
                <a:ext uri="{FF2B5EF4-FFF2-40B4-BE49-F238E27FC236}">
                  <a16:creationId xmlns:a16="http://schemas.microsoft.com/office/drawing/2014/main" id="{89E2BEEA-4254-7C15-8E13-5CBABA7DA0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9539" y="3646988"/>
              <a:ext cx="2308027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342900" indent="-3429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marL="0" lvl="1" eaLnBrk="1" hangingPunct="1"/>
              <a:r>
                <a:rPr lang="en-US" altLang="en-US" sz="3000" b="1" dirty="0">
                  <a:solidFill>
                    <a:srgbClr val="257CFF"/>
                  </a:solidFill>
                  <a:latin typeface="Comic Sans MS" panose="030F0702030302020204" pitchFamily="66" charset="0"/>
                </a:rPr>
                <a:t>Euclidean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A44B7B9B-A6FC-FE73-35C7-1F899ABFF37A}"/>
              </a:ext>
            </a:extLst>
          </p:cNvPr>
          <p:cNvGrpSpPr/>
          <p:nvPr/>
        </p:nvGrpSpPr>
        <p:grpSpPr>
          <a:xfrm>
            <a:off x="3092686" y="3591743"/>
            <a:ext cx="2153154" cy="2879229"/>
            <a:chOff x="3136901" y="3637463"/>
            <a:chExt cx="2153154" cy="2879229"/>
          </a:xfrm>
        </p:grpSpPr>
        <p:grpSp>
          <p:nvGrpSpPr>
            <p:cNvPr id="8199" name="Group 3">
              <a:extLst>
                <a:ext uri="{FF2B5EF4-FFF2-40B4-BE49-F238E27FC236}">
                  <a16:creationId xmlns:a16="http://schemas.microsoft.com/office/drawing/2014/main" id="{24B3A47C-2A01-10C2-6352-E24B65D6B4F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07041" y="4351342"/>
              <a:ext cx="1412875" cy="2165350"/>
              <a:chOff x="2546350" y="3955196"/>
              <a:chExt cx="1412875" cy="2165350"/>
            </a:xfrm>
          </p:grpSpPr>
          <p:sp>
            <p:nvSpPr>
              <p:cNvPr id="8210" name="Text Box 4">
                <a:extLst>
                  <a:ext uri="{FF2B5EF4-FFF2-40B4-BE49-F238E27FC236}">
                    <a16:creationId xmlns:a16="http://schemas.microsoft.com/office/drawing/2014/main" id="{53306C55-C95F-159E-3B37-ACDE60591EE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546350" y="3955196"/>
                <a:ext cx="436563" cy="6413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altLang="en-US" b="1">
                    <a:solidFill>
                      <a:schemeClr val="bg1"/>
                    </a:solidFill>
                  </a:rPr>
                  <a:t>X</a:t>
                </a:r>
              </a:p>
            </p:txBody>
          </p:sp>
          <p:sp>
            <p:nvSpPr>
              <p:cNvPr id="8211" name="Text Box 6">
                <a:extLst>
                  <a:ext uri="{FF2B5EF4-FFF2-40B4-BE49-F238E27FC236}">
                    <a16:creationId xmlns:a16="http://schemas.microsoft.com/office/drawing/2014/main" id="{3C3ABD0C-9D00-9381-8272-2E9019CD119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36950" y="5479196"/>
                <a:ext cx="422275" cy="6413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altLang="en-US" b="1">
                    <a:solidFill>
                      <a:schemeClr val="bg1"/>
                    </a:solidFill>
                  </a:rPr>
                  <a:t>Y</a:t>
                </a:r>
              </a:p>
            </p:txBody>
          </p:sp>
          <p:sp>
            <p:nvSpPr>
              <p:cNvPr id="8212" name="Line 7">
                <a:extLst>
                  <a:ext uri="{FF2B5EF4-FFF2-40B4-BE49-F238E27FC236}">
                    <a16:creationId xmlns:a16="http://schemas.microsoft.com/office/drawing/2014/main" id="{D2BB7660-986B-7264-6476-29F1CC0ED9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62250" y="4450496"/>
                <a:ext cx="0" cy="1447800"/>
              </a:xfrm>
              <a:prstGeom prst="line">
                <a:avLst/>
              </a:prstGeom>
              <a:noFill/>
              <a:ln w="38100">
                <a:solidFill>
                  <a:schemeClr val="bg1"/>
                </a:solidFill>
                <a:round/>
                <a:headEnd type="triangle" w="med" len="med"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213" name="Line 9">
                <a:extLst>
                  <a:ext uri="{FF2B5EF4-FFF2-40B4-BE49-F238E27FC236}">
                    <a16:creationId xmlns:a16="http://schemas.microsoft.com/office/drawing/2014/main" id="{F472D5AC-4906-041A-09EA-537D55D51CE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743200" y="5910996"/>
                <a:ext cx="914400" cy="0"/>
              </a:xfrm>
              <a:prstGeom prst="line">
                <a:avLst/>
              </a:prstGeom>
              <a:noFill/>
              <a:ln w="38100">
                <a:solidFill>
                  <a:schemeClr val="bg1"/>
                </a:solidFill>
                <a:round/>
                <a:headEnd type="triangle" w="med" len="med"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8200" name="Rectangle 7">
              <a:extLst>
                <a:ext uri="{FF2B5EF4-FFF2-40B4-BE49-F238E27FC236}">
                  <a16:creationId xmlns:a16="http://schemas.microsoft.com/office/drawing/2014/main" id="{6EAF3289-650B-4D08-499C-1D7A249DF6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6901" y="3637463"/>
              <a:ext cx="2153154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3000" b="1" dirty="0">
                  <a:solidFill>
                    <a:srgbClr val="257CFF"/>
                  </a:solidFill>
                  <a:latin typeface="Comic Sans MS" panose="030F0702030302020204" pitchFamily="66" charset="0"/>
                </a:rPr>
                <a:t>Manhattan</a:t>
              </a:r>
              <a:endParaRPr lang="en-US" altLang="en-US" sz="3000" dirty="0">
                <a:solidFill>
                  <a:srgbClr val="257CFF"/>
                </a:solidFill>
                <a:latin typeface="Comic Sans MS" panose="030F0702030302020204" pitchFamily="66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A6F5ECD-BDFA-A3F5-E603-150FF09C82BF}"/>
              </a:ext>
            </a:extLst>
          </p:cNvPr>
          <p:cNvGrpSpPr/>
          <p:nvPr/>
        </p:nvGrpSpPr>
        <p:grpSpPr>
          <a:xfrm>
            <a:off x="5590960" y="3579043"/>
            <a:ext cx="2419252" cy="3177679"/>
            <a:chOff x="5229226" y="3624763"/>
            <a:chExt cx="2419252" cy="3177679"/>
          </a:xfrm>
        </p:grpSpPr>
        <p:sp>
          <p:nvSpPr>
            <p:cNvPr id="8201" name="Rectangle 8">
              <a:extLst>
                <a:ext uri="{FF2B5EF4-FFF2-40B4-BE49-F238E27FC236}">
                  <a16:creationId xmlns:a16="http://schemas.microsoft.com/office/drawing/2014/main" id="{BE76BA8A-EAB3-AB8B-4354-AE5CBDF2D9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29226" y="3624763"/>
              <a:ext cx="2419252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3000" b="1" dirty="0">
                  <a:solidFill>
                    <a:srgbClr val="257CFF"/>
                  </a:solidFill>
                  <a:latin typeface="Comic Sans MS" panose="030F0702030302020204" pitchFamily="66" charset="0"/>
                </a:rPr>
                <a:t>Mahalanobis</a:t>
              </a:r>
            </a:p>
          </p:txBody>
        </p:sp>
        <p:grpSp>
          <p:nvGrpSpPr>
            <p:cNvPr id="8202" name="Group 13">
              <a:extLst>
                <a:ext uri="{FF2B5EF4-FFF2-40B4-BE49-F238E27FC236}">
                  <a16:creationId xmlns:a16="http://schemas.microsoft.com/office/drawing/2014/main" id="{C4BD7612-4342-12F1-37FB-2D0DA5C8344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896057" y="4065592"/>
              <a:ext cx="1085590" cy="2736850"/>
              <a:chOff x="4592317" y="3727172"/>
              <a:chExt cx="1761276" cy="3352800"/>
            </a:xfrm>
          </p:grpSpPr>
          <p:sp>
            <p:nvSpPr>
              <p:cNvPr id="8205" name="Text Box 4">
                <a:extLst>
                  <a:ext uri="{FF2B5EF4-FFF2-40B4-BE49-F238E27FC236}">
                    <a16:creationId xmlns:a16="http://schemas.microsoft.com/office/drawing/2014/main" id="{4A2EC10C-6576-D564-0A42-6FB95E63AF9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673279" y="4004985"/>
                <a:ext cx="713122" cy="79179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altLang="en-US" b="1">
                    <a:solidFill>
                      <a:schemeClr val="bg1"/>
                    </a:solidFill>
                  </a:rPr>
                  <a:t>X</a:t>
                </a:r>
              </a:p>
            </p:txBody>
          </p:sp>
          <p:sp>
            <p:nvSpPr>
              <p:cNvPr id="8206" name="Text Box 6">
                <a:extLst>
                  <a:ext uri="{FF2B5EF4-FFF2-40B4-BE49-F238E27FC236}">
                    <a16:creationId xmlns:a16="http://schemas.microsoft.com/office/drawing/2014/main" id="{9F63F765-8817-C76C-22AA-AD23945AA01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663879" y="5528984"/>
                <a:ext cx="689714" cy="79179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altLang="en-US" b="1">
                    <a:solidFill>
                      <a:schemeClr val="bg1"/>
                    </a:solidFill>
                  </a:rPr>
                  <a:t>Y</a:t>
                </a:r>
              </a:p>
            </p:txBody>
          </p:sp>
          <p:sp>
            <p:nvSpPr>
              <p:cNvPr id="8207" name="Oval 11">
                <a:extLst>
                  <a:ext uri="{FF2B5EF4-FFF2-40B4-BE49-F238E27FC236}">
                    <a16:creationId xmlns:a16="http://schemas.microsoft.com/office/drawing/2014/main" id="{195807D1-F2DB-5D58-E9EB-F4374D34D2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-1329506">
                <a:off x="4876479" y="4208184"/>
                <a:ext cx="838200" cy="2362200"/>
              </a:xfrm>
              <a:prstGeom prst="ellips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8208" name="Text Box 12">
                <a:extLst>
                  <a:ext uri="{FF2B5EF4-FFF2-40B4-BE49-F238E27FC236}">
                    <a16:creationId xmlns:a16="http://schemas.microsoft.com/office/drawing/2014/main" id="{7484E92A-39E6-6099-F2FE-A1270639476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079679" y="5173384"/>
                <a:ext cx="533399" cy="79179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lang="en-US" altLang="en-US">
                    <a:solidFill>
                      <a:schemeClr val="bg1"/>
                    </a:solidFill>
                  </a:rPr>
                  <a:t>*</a:t>
                </a:r>
              </a:p>
            </p:txBody>
          </p:sp>
          <p:sp>
            <p:nvSpPr>
              <p:cNvPr id="8209" name="Oval 13">
                <a:extLst>
                  <a:ext uri="{FF2B5EF4-FFF2-40B4-BE49-F238E27FC236}">
                    <a16:creationId xmlns:a16="http://schemas.microsoft.com/office/drawing/2014/main" id="{E7504881-98AD-A62F-A72C-905E365A44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-1329506">
                <a:off x="4592317" y="3727172"/>
                <a:ext cx="1422400" cy="3352800"/>
              </a:xfrm>
              <a:prstGeom prst="ellips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79018E9-F513-80E1-5049-A3D13AC1FCE8}"/>
              </a:ext>
            </a:extLst>
          </p:cNvPr>
          <p:cNvGrpSpPr/>
          <p:nvPr/>
        </p:nvGrpSpPr>
        <p:grpSpPr>
          <a:xfrm>
            <a:off x="8355331" y="3582218"/>
            <a:ext cx="2891789" cy="2698254"/>
            <a:chOff x="7658101" y="3627938"/>
            <a:chExt cx="2891789" cy="2698254"/>
          </a:xfrm>
        </p:grpSpPr>
        <p:pic>
          <p:nvPicPr>
            <p:cNvPr id="8203" name="Picture 13" descr="729px-Triangles_(spherical_geometry)">
              <a:extLst>
                <a:ext uri="{FF2B5EF4-FFF2-40B4-BE49-F238E27FC236}">
                  <a16:creationId xmlns:a16="http://schemas.microsoft.com/office/drawing/2014/main" id="{4ED3E36B-0C22-8B7A-7407-DAB45EF360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19733" y="4541842"/>
              <a:ext cx="2168525" cy="1784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204" name="Rectangle 14">
              <a:extLst>
                <a:ext uri="{FF2B5EF4-FFF2-40B4-BE49-F238E27FC236}">
                  <a16:creationId xmlns:a16="http://schemas.microsoft.com/office/drawing/2014/main" id="{46B1CA4B-77D6-C867-0F8E-981A27271B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58101" y="3627938"/>
              <a:ext cx="2891789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3000" b="1" dirty="0">
                  <a:solidFill>
                    <a:srgbClr val="257CFF"/>
                  </a:solidFill>
                  <a:latin typeface="Comic Sans MS" panose="030F0702030302020204" pitchFamily="66" charset="0"/>
                </a:rPr>
                <a:t>non-Euclidean</a:t>
              </a:r>
            </a:p>
          </p:txBody>
        </p:sp>
      </p:grp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C0E55F60-3AF1-B143-FADE-45417A9665C0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HCA methods</a:t>
            </a:r>
            <a:br>
              <a:rPr lang="en-US" dirty="0"/>
            </a:b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Text Box 3">
            <a:extLst>
              <a:ext uri="{FF2B5EF4-FFF2-40B4-BE49-F238E27FC236}">
                <a16:creationId xmlns:a16="http://schemas.microsoft.com/office/drawing/2014/main" id="{7505B02E-EF09-AB71-8589-52F6CBC451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588" y="1163140"/>
            <a:ext cx="5840412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3200" b="1" dirty="0">
                <a:solidFill>
                  <a:srgbClr val="257CFF"/>
                </a:solidFill>
                <a:latin typeface="Comic Sans MS" panose="030F0702030302020204" pitchFamily="66" charset="0"/>
              </a:rPr>
              <a:t>distance</a:t>
            </a:r>
          </a:p>
          <a:p>
            <a:pPr marL="571500" indent="-571500" eaLnBrk="1" hangingPunct="1">
              <a:buFont typeface="Arial" panose="020B0604020202020204" pitchFamily="34" charset="0"/>
              <a:buChar char="•"/>
            </a:pPr>
            <a:r>
              <a:rPr lang="en-US" altLang="en-US" sz="3200" b="1" dirty="0">
                <a:solidFill>
                  <a:schemeClr val="bg1"/>
                </a:solidFill>
                <a:latin typeface="Comic Sans MS" panose="030F0702030302020204" pitchFamily="66" charset="0"/>
              </a:rPr>
              <a:t>defines “nearness” or similarity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C0E55F60-3AF1-B143-FADE-45417A9665C0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HCA methods</a:t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EBBFF9-1134-FA25-8EB1-99572AC62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2563" y="552633"/>
            <a:ext cx="6146495" cy="613791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DCFAE7F-C1B6-F8B4-F276-BDC8554D2CAE}"/>
              </a:ext>
            </a:extLst>
          </p:cNvPr>
          <p:cNvSpPr txBox="1"/>
          <p:nvPr/>
        </p:nvSpPr>
        <p:spPr>
          <a:xfrm>
            <a:off x="5908621" y="6612121"/>
            <a:ext cx="856879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Comic Sans MS" panose="030F0702030302020204" pitchFamily="66" charset="0"/>
              </a:rPr>
              <a:t>https://towardsdatascience.com/9-distance-measures-in-data-science-918109d069fa</a:t>
            </a:r>
          </a:p>
        </p:txBody>
      </p:sp>
    </p:spTree>
    <p:extLst>
      <p:ext uri="{BB962C8B-B14F-4D97-AF65-F5344CB8AC3E}">
        <p14:creationId xmlns:p14="http://schemas.microsoft.com/office/powerpoint/2010/main" val="38318179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7D42E9EA-D2A3-EBB8-B942-B9416E91C4CF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HCA methods</a:t>
            </a:r>
            <a:br>
              <a:rPr lang="en-US" dirty="0"/>
            </a:br>
            <a:endParaRPr lang="en-US" dirty="0"/>
          </a:p>
        </p:txBody>
      </p:sp>
      <p:pic>
        <p:nvPicPr>
          <p:cNvPr id="9219" name="Picture 5" descr="Clipboard01">
            <a:extLst>
              <a:ext uri="{FF2B5EF4-FFF2-40B4-BE49-F238E27FC236}">
                <a16:creationId xmlns:a16="http://schemas.microsoft.com/office/drawing/2014/main" id="{9412C97B-75DF-5104-E1B4-2B144AB23A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3690" y="2459611"/>
            <a:ext cx="7239000" cy="131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D5CDFF33-37C3-402F-1A1C-6F41C4595317}"/>
              </a:ext>
            </a:extLst>
          </p:cNvPr>
          <p:cNvGrpSpPr/>
          <p:nvPr/>
        </p:nvGrpSpPr>
        <p:grpSpPr>
          <a:xfrm>
            <a:off x="1672987" y="3928942"/>
            <a:ext cx="8473095" cy="2541588"/>
            <a:chOff x="1488832" y="3823434"/>
            <a:chExt cx="8473095" cy="2541588"/>
          </a:xfrm>
        </p:grpSpPr>
        <p:grpSp>
          <p:nvGrpSpPr>
            <p:cNvPr id="9220" name="Group 24">
              <a:extLst>
                <a:ext uri="{FF2B5EF4-FFF2-40B4-BE49-F238E27FC236}">
                  <a16:creationId xmlns:a16="http://schemas.microsoft.com/office/drawing/2014/main" id="{26B45892-B4DF-A873-D8DE-23D254798D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88832" y="3823434"/>
              <a:ext cx="1296988" cy="2430463"/>
              <a:chOff x="888164" y="3565109"/>
              <a:chExt cx="1297150" cy="2430252"/>
            </a:xfrm>
          </p:grpSpPr>
          <p:grpSp>
            <p:nvGrpSpPr>
              <p:cNvPr id="9270" name="Group 1">
                <a:extLst>
                  <a:ext uri="{FF2B5EF4-FFF2-40B4-BE49-F238E27FC236}">
                    <a16:creationId xmlns:a16="http://schemas.microsoft.com/office/drawing/2014/main" id="{ADB70BCD-B291-DAE5-D98C-C0E3F5EFC8C7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914050" y="4166561"/>
                <a:ext cx="1178061" cy="1828800"/>
                <a:chOff x="4648200" y="2209800"/>
                <a:chExt cx="2667000" cy="4140200"/>
              </a:xfrm>
            </p:grpSpPr>
            <p:sp>
              <p:nvSpPr>
                <p:cNvPr id="9272" name="Line 12">
                  <a:extLst>
                    <a:ext uri="{FF2B5EF4-FFF2-40B4-BE49-F238E27FC236}">
                      <a16:creationId xmlns:a16="http://schemas.microsoft.com/office/drawing/2014/main" id="{D582CA52-5C6E-3B5D-A989-87A59893508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5715000" y="3200400"/>
                  <a:ext cx="685800" cy="2286000"/>
                </a:xfrm>
                <a:prstGeom prst="line">
                  <a:avLst/>
                </a:prstGeom>
                <a:noFill/>
                <a:ln w="76200">
                  <a:solidFill>
                    <a:srgbClr val="66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73" name="Oval 4">
                  <a:extLst>
                    <a:ext uri="{FF2B5EF4-FFF2-40B4-BE49-F238E27FC236}">
                      <a16:creationId xmlns:a16="http://schemas.microsoft.com/office/drawing/2014/main" id="{3FD2DD4A-9F56-C079-E368-2898D67FAB8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010400" y="28194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74" name="Oval 5">
                  <a:extLst>
                    <a:ext uri="{FF2B5EF4-FFF2-40B4-BE49-F238E27FC236}">
                      <a16:creationId xmlns:a16="http://schemas.microsoft.com/office/drawing/2014/main" id="{0E921A19-2AAB-C6AD-9535-C7B0FEDACD9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553200" y="25146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75" name="Oval 6">
                  <a:extLst>
                    <a:ext uri="{FF2B5EF4-FFF2-40B4-BE49-F238E27FC236}">
                      <a16:creationId xmlns:a16="http://schemas.microsoft.com/office/drawing/2014/main" id="{3D9A04FC-7FAD-7E95-852F-482B00489AB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24600" y="30480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76" name="Oval 7">
                  <a:extLst>
                    <a:ext uri="{FF2B5EF4-FFF2-40B4-BE49-F238E27FC236}">
                      <a16:creationId xmlns:a16="http://schemas.microsoft.com/office/drawing/2014/main" id="{D6655A60-BEC9-DFFB-5D10-70EF6D03468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99000" y="61214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77" name="Oval 8">
                  <a:extLst>
                    <a:ext uri="{FF2B5EF4-FFF2-40B4-BE49-F238E27FC236}">
                      <a16:creationId xmlns:a16="http://schemas.microsoft.com/office/drawing/2014/main" id="{2E792EEB-9DCE-785A-DE45-9B03715510E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48200" y="53340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78" name="Oval 9">
                  <a:extLst>
                    <a:ext uri="{FF2B5EF4-FFF2-40B4-BE49-F238E27FC236}">
                      <a16:creationId xmlns:a16="http://schemas.microsoft.com/office/drawing/2014/main" id="{B5370E56-2FF1-C7CA-C3BA-4234FB9CFEE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62600" y="54864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79" name="Oval 10">
                  <a:extLst>
                    <a:ext uri="{FF2B5EF4-FFF2-40B4-BE49-F238E27FC236}">
                      <a16:creationId xmlns:a16="http://schemas.microsoft.com/office/drawing/2014/main" id="{9443E075-BF51-2194-A973-A7BEFED09F5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410200" y="58674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80" name="Oval 11">
                  <a:extLst>
                    <a:ext uri="{FF2B5EF4-FFF2-40B4-BE49-F238E27FC236}">
                      <a16:creationId xmlns:a16="http://schemas.microsoft.com/office/drawing/2014/main" id="{49D2936F-D99D-A911-D606-73EAEE7FDD9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086600" y="22098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</p:grpSp>
          <p:sp>
            <p:nvSpPr>
              <p:cNvPr id="9271" name="Rectangle 3">
                <a:extLst>
                  <a:ext uri="{FF2B5EF4-FFF2-40B4-BE49-F238E27FC236}">
                    <a16:creationId xmlns:a16="http://schemas.microsoft.com/office/drawing/2014/main" id="{B447E937-F01B-20C3-4C07-5BF8DD1262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8164" y="3565109"/>
                <a:ext cx="1297150" cy="646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altLang="en-US" b="1">
                    <a:solidFill>
                      <a:srgbClr val="257CFF"/>
                    </a:solidFill>
                  </a:rPr>
                  <a:t>single</a:t>
                </a:r>
              </a:p>
            </p:txBody>
          </p:sp>
        </p:grpSp>
        <p:grpSp>
          <p:nvGrpSpPr>
            <p:cNvPr id="9221" name="Group 52223">
              <a:extLst>
                <a:ext uri="{FF2B5EF4-FFF2-40B4-BE49-F238E27FC236}">
                  <a16:creationId xmlns:a16="http://schemas.microsoft.com/office/drawing/2014/main" id="{8BB93062-8F40-3214-713D-2844DCAD729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63872" y="3823434"/>
              <a:ext cx="1978025" cy="2441575"/>
              <a:chOff x="2364781" y="3565110"/>
              <a:chExt cx="1978619" cy="2441470"/>
            </a:xfrm>
          </p:grpSpPr>
          <p:grpSp>
            <p:nvGrpSpPr>
              <p:cNvPr id="9259" name="Group 2">
                <a:extLst>
                  <a:ext uri="{FF2B5EF4-FFF2-40B4-BE49-F238E27FC236}">
                    <a16:creationId xmlns:a16="http://schemas.microsoft.com/office/drawing/2014/main" id="{6E18F0DA-E305-C50C-F738-1689B20980F5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2765061" y="4177780"/>
                <a:ext cx="1178061" cy="1828800"/>
                <a:chOff x="4648200" y="2209800"/>
                <a:chExt cx="2667000" cy="4140200"/>
              </a:xfrm>
            </p:grpSpPr>
            <p:sp>
              <p:nvSpPr>
                <p:cNvPr id="9261" name="Line 2">
                  <a:extLst>
                    <a:ext uri="{FF2B5EF4-FFF2-40B4-BE49-F238E27FC236}">
                      <a16:creationId xmlns:a16="http://schemas.microsoft.com/office/drawing/2014/main" id="{4CE0CCE0-D225-6BC9-69DE-5EA51D833B8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800600" y="2362200"/>
                  <a:ext cx="2362200" cy="3886200"/>
                </a:xfrm>
                <a:prstGeom prst="line">
                  <a:avLst/>
                </a:prstGeom>
                <a:noFill/>
                <a:ln w="76200">
                  <a:solidFill>
                    <a:srgbClr val="66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62" name="Oval 5">
                  <a:extLst>
                    <a:ext uri="{FF2B5EF4-FFF2-40B4-BE49-F238E27FC236}">
                      <a16:creationId xmlns:a16="http://schemas.microsoft.com/office/drawing/2014/main" id="{D6278018-60A7-5B4D-7406-7FDB873451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010400" y="28194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63" name="Oval 6">
                  <a:extLst>
                    <a:ext uri="{FF2B5EF4-FFF2-40B4-BE49-F238E27FC236}">
                      <a16:creationId xmlns:a16="http://schemas.microsoft.com/office/drawing/2014/main" id="{79BC84B7-EB3C-20C7-6E8F-7F0D935DF77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553200" y="25146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64" name="Oval 7">
                  <a:extLst>
                    <a:ext uri="{FF2B5EF4-FFF2-40B4-BE49-F238E27FC236}">
                      <a16:creationId xmlns:a16="http://schemas.microsoft.com/office/drawing/2014/main" id="{0C872FEB-A5B0-23BE-D9D0-EA1C6AC8CDA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24600" y="30480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65" name="Oval 8">
                  <a:extLst>
                    <a:ext uri="{FF2B5EF4-FFF2-40B4-BE49-F238E27FC236}">
                      <a16:creationId xmlns:a16="http://schemas.microsoft.com/office/drawing/2014/main" id="{E5F897E0-9F90-F3E8-A862-D53A6D8FA51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99000" y="61214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66" name="Oval 9">
                  <a:extLst>
                    <a:ext uri="{FF2B5EF4-FFF2-40B4-BE49-F238E27FC236}">
                      <a16:creationId xmlns:a16="http://schemas.microsoft.com/office/drawing/2014/main" id="{579D444C-DDE6-88A4-ABFA-449BC782B98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48200" y="53340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67" name="Oval 10">
                  <a:extLst>
                    <a:ext uri="{FF2B5EF4-FFF2-40B4-BE49-F238E27FC236}">
                      <a16:creationId xmlns:a16="http://schemas.microsoft.com/office/drawing/2014/main" id="{C8F5180E-F309-A73B-8F2D-2BCCAB2DA1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62600" y="54864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68" name="Oval 11">
                  <a:extLst>
                    <a:ext uri="{FF2B5EF4-FFF2-40B4-BE49-F238E27FC236}">
                      <a16:creationId xmlns:a16="http://schemas.microsoft.com/office/drawing/2014/main" id="{C35E808A-5760-E0F8-932F-82283B44391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410200" y="58674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69" name="Oval 12">
                  <a:extLst>
                    <a:ext uri="{FF2B5EF4-FFF2-40B4-BE49-F238E27FC236}">
                      <a16:creationId xmlns:a16="http://schemas.microsoft.com/office/drawing/2014/main" id="{4CA3B5C8-3C60-98BB-F16B-D4D6A952D69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086600" y="22098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</p:grpSp>
          <p:sp>
            <p:nvSpPr>
              <p:cNvPr id="9260" name="Rectangle 25">
                <a:extLst>
                  <a:ext uri="{FF2B5EF4-FFF2-40B4-BE49-F238E27FC236}">
                    <a16:creationId xmlns:a16="http://schemas.microsoft.com/office/drawing/2014/main" id="{F1E9D3AF-C663-B2FF-FEE8-4F8DEF1337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4781" y="3565110"/>
                <a:ext cx="1978619" cy="646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altLang="en-US" b="1">
                    <a:solidFill>
                      <a:srgbClr val="257CFF"/>
                    </a:solidFill>
                  </a:rPr>
                  <a:t>complete</a:t>
                </a:r>
              </a:p>
            </p:txBody>
          </p:sp>
        </p:grpSp>
        <p:grpSp>
          <p:nvGrpSpPr>
            <p:cNvPr id="9222" name="Group 52224">
              <a:extLst>
                <a:ext uri="{FF2B5EF4-FFF2-40B4-BE49-F238E27FC236}">
                  <a16:creationId xmlns:a16="http://schemas.microsoft.com/office/drawing/2014/main" id="{23EE8AFC-4449-C4C4-BC37-F7778231CA3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919949" y="3845658"/>
              <a:ext cx="1784350" cy="2408238"/>
              <a:chOff x="4408269" y="3587548"/>
              <a:chExt cx="1784143" cy="2407813"/>
            </a:xfrm>
          </p:grpSpPr>
          <p:sp>
            <p:nvSpPr>
              <p:cNvPr id="9248" name="Rectangle 26">
                <a:extLst>
                  <a:ext uri="{FF2B5EF4-FFF2-40B4-BE49-F238E27FC236}">
                    <a16:creationId xmlns:a16="http://schemas.microsoft.com/office/drawing/2014/main" id="{C4205E04-1364-413C-56C2-C25141DCD5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08269" y="3587548"/>
                <a:ext cx="1784143" cy="646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altLang="en-US" b="1">
                    <a:solidFill>
                      <a:srgbClr val="257CFF"/>
                    </a:solidFill>
                  </a:rPr>
                  <a:t>centroid</a:t>
                </a:r>
              </a:p>
            </p:txBody>
          </p:sp>
          <p:grpSp>
            <p:nvGrpSpPr>
              <p:cNvPr id="9249" name="Group 13">
                <a:extLst>
                  <a:ext uri="{FF2B5EF4-FFF2-40B4-BE49-F238E27FC236}">
                    <a16:creationId xmlns:a16="http://schemas.microsoft.com/office/drawing/2014/main" id="{213E6A24-F600-4E0C-0224-65EC0EA12BA6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4711309" y="4166561"/>
                <a:ext cx="1178061" cy="1828800"/>
                <a:chOff x="4648200" y="2209800"/>
                <a:chExt cx="2667000" cy="4140200"/>
              </a:xfrm>
            </p:grpSpPr>
            <p:sp>
              <p:nvSpPr>
                <p:cNvPr id="9250" name="Line 2">
                  <a:extLst>
                    <a:ext uri="{FF2B5EF4-FFF2-40B4-BE49-F238E27FC236}">
                      <a16:creationId xmlns:a16="http://schemas.microsoft.com/office/drawing/2014/main" id="{933E3D99-30B3-32AB-386F-73A5D5D3761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5181600" y="2895600"/>
                  <a:ext cx="1600200" cy="2819400"/>
                </a:xfrm>
                <a:prstGeom prst="line">
                  <a:avLst/>
                </a:prstGeom>
                <a:noFill/>
                <a:ln w="76200">
                  <a:solidFill>
                    <a:srgbClr val="66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51" name="Oval 5">
                  <a:extLst>
                    <a:ext uri="{FF2B5EF4-FFF2-40B4-BE49-F238E27FC236}">
                      <a16:creationId xmlns:a16="http://schemas.microsoft.com/office/drawing/2014/main" id="{51F01525-8248-9B07-F319-82C855A4492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010400" y="28194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52" name="Oval 6">
                  <a:extLst>
                    <a:ext uri="{FF2B5EF4-FFF2-40B4-BE49-F238E27FC236}">
                      <a16:creationId xmlns:a16="http://schemas.microsoft.com/office/drawing/2014/main" id="{ADD9D5C3-40EC-D622-1E77-F315346B478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553200" y="25146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53" name="Oval 7">
                  <a:extLst>
                    <a:ext uri="{FF2B5EF4-FFF2-40B4-BE49-F238E27FC236}">
                      <a16:creationId xmlns:a16="http://schemas.microsoft.com/office/drawing/2014/main" id="{146E5A84-F2F7-7E28-4A68-2A6D04367EF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24600" y="30480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54" name="Oval 8">
                  <a:extLst>
                    <a:ext uri="{FF2B5EF4-FFF2-40B4-BE49-F238E27FC236}">
                      <a16:creationId xmlns:a16="http://schemas.microsoft.com/office/drawing/2014/main" id="{953F979C-8308-BD23-D4E5-B2CB82765A8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99000" y="61214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55" name="Oval 9">
                  <a:extLst>
                    <a:ext uri="{FF2B5EF4-FFF2-40B4-BE49-F238E27FC236}">
                      <a16:creationId xmlns:a16="http://schemas.microsoft.com/office/drawing/2014/main" id="{2073B26C-384D-ADF1-A821-1B667802A69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48200" y="53340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56" name="Oval 10">
                  <a:extLst>
                    <a:ext uri="{FF2B5EF4-FFF2-40B4-BE49-F238E27FC236}">
                      <a16:creationId xmlns:a16="http://schemas.microsoft.com/office/drawing/2014/main" id="{321A91B5-9CE6-C4D5-55BD-FAE31CAEC51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62600" y="54864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57" name="Oval 11">
                  <a:extLst>
                    <a:ext uri="{FF2B5EF4-FFF2-40B4-BE49-F238E27FC236}">
                      <a16:creationId xmlns:a16="http://schemas.microsoft.com/office/drawing/2014/main" id="{132DD998-CB7D-1F87-5A65-04B6C76183C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410200" y="58674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58" name="Oval 12">
                  <a:extLst>
                    <a:ext uri="{FF2B5EF4-FFF2-40B4-BE49-F238E27FC236}">
                      <a16:creationId xmlns:a16="http://schemas.microsoft.com/office/drawing/2014/main" id="{A4D4624F-AB05-5C4A-E9BF-A6217FDFA10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086600" y="22098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</p:grpSp>
        </p:grpSp>
        <p:grpSp>
          <p:nvGrpSpPr>
            <p:cNvPr id="9223" name="Group 52227">
              <a:extLst>
                <a:ext uri="{FF2B5EF4-FFF2-40B4-BE49-F238E27FC236}">
                  <a16:creationId xmlns:a16="http://schemas.microsoft.com/office/drawing/2014/main" id="{EC8ABE0B-5E63-466F-40FC-CA0F8A63BA2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282352" y="3845659"/>
              <a:ext cx="1679575" cy="2519363"/>
              <a:chOff x="6366736" y="3587548"/>
              <a:chExt cx="1680012" cy="2520009"/>
            </a:xfrm>
          </p:grpSpPr>
          <p:sp>
            <p:nvSpPr>
              <p:cNvPr id="9225" name="Rectangle 27">
                <a:extLst>
                  <a:ext uri="{FF2B5EF4-FFF2-40B4-BE49-F238E27FC236}">
                    <a16:creationId xmlns:a16="http://schemas.microsoft.com/office/drawing/2014/main" id="{EF2BD5A1-984B-68ED-3540-EA92D2C200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66736" y="3587548"/>
                <a:ext cx="1680012" cy="646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altLang="en-US" b="1">
                    <a:solidFill>
                      <a:srgbClr val="257CFF"/>
                    </a:solidFill>
                  </a:rPr>
                  <a:t>average</a:t>
                </a:r>
              </a:p>
            </p:txBody>
          </p:sp>
          <p:grpSp>
            <p:nvGrpSpPr>
              <p:cNvPr id="9226" name="Group 23">
                <a:extLst>
                  <a:ext uri="{FF2B5EF4-FFF2-40B4-BE49-F238E27FC236}">
                    <a16:creationId xmlns:a16="http://schemas.microsoft.com/office/drawing/2014/main" id="{03244E67-C241-B560-7094-5F9CA239F202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6584053" y="4278757"/>
                <a:ext cx="1178061" cy="1828800"/>
                <a:chOff x="4648200" y="2209800"/>
                <a:chExt cx="2667000" cy="4140200"/>
              </a:xfrm>
            </p:grpSpPr>
            <p:sp>
              <p:nvSpPr>
                <p:cNvPr id="9227" name="Line 23">
                  <a:extLst>
                    <a:ext uri="{FF2B5EF4-FFF2-40B4-BE49-F238E27FC236}">
                      <a16:creationId xmlns:a16="http://schemas.microsoft.com/office/drawing/2014/main" id="{E09392FD-4152-AB9A-18D4-E60D3FECB7D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800600" y="2286000"/>
                  <a:ext cx="2362200" cy="3886200"/>
                </a:xfrm>
                <a:prstGeom prst="line">
                  <a:avLst/>
                </a:prstGeom>
                <a:noFill/>
                <a:ln w="76200">
                  <a:solidFill>
                    <a:srgbClr val="66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28" name="Line 24">
                  <a:extLst>
                    <a:ext uri="{FF2B5EF4-FFF2-40B4-BE49-F238E27FC236}">
                      <a16:creationId xmlns:a16="http://schemas.microsoft.com/office/drawing/2014/main" id="{7FFC101B-61E7-5926-9A16-D2B703C2AD6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5715000" y="2286000"/>
                  <a:ext cx="1447800" cy="3200400"/>
                </a:xfrm>
                <a:prstGeom prst="line">
                  <a:avLst/>
                </a:prstGeom>
                <a:noFill/>
                <a:ln w="76200">
                  <a:solidFill>
                    <a:srgbClr val="66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29" name="Line 22">
                  <a:extLst>
                    <a:ext uri="{FF2B5EF4-FFF2-40B4-BE49-F238E27FC236}">
                      <a16:creationId xmlns:a16="http://schemas.microsoft.com/office/drawing/2014/main" id="{7B2D85A8-7B2B-C44B-6513-672ED50ADBD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876800" y="2362200"/>
                  <a:ext cx="2286000" cy="2971800"/>
                </a:xfrm>
                <a:prstGeom prst="line">
                  <a:avLst/>
                </a:prstGeom>
                <a:noFill/>
                <a:ln w="76200">
                  <a:solidFill>
                    <a:srgbClr val="66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30" name="Line 21">
                  <a:extLst>
                    <a:ext uri="{FF2B5EF4-FFF2-40B4-BE49-F238E27FC236}">
                      <a16:creationId xmlns:a16="http://schemas.microsoft.com/office/drawing/2014/main" id="{B8DBA23C-BC69-0870-AB59-9C338E2ABDF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876800" y="2667000"/>
                  <a:ext cx="1828800" cy="2743200"/>
                </a:xfrm>
                <a:prstGeom prst="line">
                  <a:avLst/>
                </a:prstGeom>
                <a:noFill/>
                <a:ln w="76200">
                  <a:solidFill>
                    <a:srgbClr val="66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31" name="Line 20">
                  <a:extLst>
                    <a:ext uri="{FF2B5EF4-FFF2-40B4-BE49-F238E27FC236}">
                      <a16:creationId xmlns:a16="http://schemas.microsoft.com/office/drawing/2014/main" id="{42BF9B62-783F-0B03-A2E4-63647CE226C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5715000" y="2667000"/>
                  <a:ext cx="914400" cy="2819400"/>
                </a:xfrm>
                <a:prstGeom prst="line">
                  <a:avLst/>
                </a:prstGeom>
                <a:noFill/>
                <a:ln w="76200">
                  <a:solidFill>
                    <a:srgbClr val="66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32" name="Line 19">
                  <a:extLst>
                    <a:ext uri="{FF2B5EF4-FFF2-40B4-BE49-F238E27FC236}">
                      <a16:creationId xmlns:a16="http://schemas.microsoft.com/office/drawing/2014/main" id="{B44158AA-B23D-C022-E3F5-0D5DEDE4629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5715000" y="2743200"/>
                  <a:ext cx="914400" cy="2743200"/>
                </a:xfrm>
                <a:prstGeom prst="line">
                  <a:avLst/>
                </a:prstGeom>
                <a:noFill/>
                <a:ln w="76200">
                  <a:solidFill>
                    <a:srgbClr val="66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33" name="Line 15">
                  <a:extLst>
                    <a:ext uri="{FF2B5EF4-FFF2-40B4-BE49-F238E27FC236}">
                      <a16:creationId xmlns:a16="http://schemas.microsoft.com/office/drawing/2014/main" id="{59F92DC8-1D99-7F2C-5B78-90CD77D5F1B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5715000" y="2971800"/>
                  <a:ext cx="1371600" cy="2590800"/>
                </a:xfrm>
                <a:prstGeom prst="line">
                  <a:avLst/>
                </a:prstGeom>
                <a:noFill/>
                <a:ln w="76200">
                  <a:solidFill>
                    <a:srgbClr val="66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34" name="Line 16">
                  <a:extLst>
                    <a:ext uri="{FF2B5EF4-FFF2-40B4-BE49-F238E27FC236}">
                      <a16:creationId xmlns:a16="http://schemas.microsoft.com/office/drawing/2014/main" id="{53CB7E39-C312-3953-42A4-3E9FC7A5A9C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5562600" y="2971800"/>
                  <a:ext cx="1524000" cy="2895600"/>
                </a:xfrm>
                <a:prstGeom prst="line">
                  <a:avLst/>
                </a:prstGeom>
                <a:noFill/>
                <a:ln w="76200">
                  <a:solidFill>
                    <a:srgbClr val="66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35" name="Line 13">
                  <a:extLst>
                    <a:ext uri="{FF2B5EF4-FFF2-40B4-BE49-F238E27FC236}">
                      <a16:creationId xmlns:a16="http://schemas.microsoft.com/office/drawing/2014/main" id="{A89EF927-1464-FAC9-37E6-F91797D3204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876800" y="3200400"/>
                  <a:ext cx="1524000" cy="2209800"/>
                </a:xfrm>
                <a:prstGeom prst="line">
                  <a:avLst/>
                </a:prstGeom>
                <a:noFill/>
                <a:ln w="76200">
                  <a:solidFill>
                    <a:srgbClr val="66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36" name="Line 14">
                  <a:extLst>
                    <a:ext uri="{FF2B5EF4-FFF2-40B4-BE49-F238E27FC236}">
                      <a16:creationId xmlns:a16="http://schemas.microsoft.com/office/drawing/2014/main" id="{E615E55C-FADA-79A8-FD43-8D11CA3A70F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876800" y="3200400"/>
                  <a:ext cx="1524000" cy="2971800"/>
                </a:xfrm>
                <a:prstGeom prst="line">
                  <a:avLst/>
                </a:prstGeom>
                <a:noFill/>
                <a:ln w="76200">
                  <a:solidFill>
                    <a:srgbClr val="66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37" name="Line 17">
                  <a:extLst>
                    <a:ext uri="{FF2B5EF4-FFF2-40B4-BE49-F238E27FC236}">
                      <a16:creationId xmlns:a16="http://schemas.microsoft.com/office/drawing/2014/main" id="{BA3FD5B6-7728-3CA0-741B-140F2470439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876800" y="2971800"/>
                  <a:ext cx="2209800" cy="3276600"/>
                </a:xfrm>
                <a:prstGeom prst="line">
                  <a:avLst/>
                </a:prstGeom>
                <a:noFill/>
                <a:ln w="76200">
                  <a:solidFill>
                    <a:srgbClr val="66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38" name="Line 18">
                  <a:extLst>
                    <a:ext uri="{FF2B5EF4-FFF2-40B4-BE49-F238E27FC236}">
                      <a16:creationId xmlns:a16="http://schemas.microsoft.com/office/drawing/2014/main" id="{5E27AF98-1923-27AA-98B4-6444C4E95F6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800600" y="2971800"/>
                  <a:ext cx="2362200" cy="2438400"/>
                </a:xfrm>
                <a:prstGeom prst="line">
                  <a:avLst/>
                </a:prstGeom>
                <a:noFill/>
                <a:ln w="76200">
                  <a:solidFill>
                    <a:srgbClr val="66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39" name="Line 2">
                  <a:extLst>
                    <a:ext uri="{FF2B5EF4-FFF2-40B4-BE49-F238E27FC236}">
                      <a16:creationId xmlns:a16="http://schemas.microsoft.com/office/drawing/2014/main" id="{08CCBC36-72C4-2E6D-ABBC-BCC4B36B312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5715000" y="3200400"/>
                  <a:ext cx="685800" cy="2286000"/>
                </a:xfrm>
                <a:prstGeom prst="line">
                  <a:avLst/>
                </a:prstGeom>
                <a:noFill/>
                <a:ln w="76200">
                  <a:solidFill>
                    <a:srgbClr val="66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40" name="Oval 5">
                  <a:extLst>
                    <a:ext uri="{FF2B5EF4-FFF2-40B4-BE49-F238E27FC236}">
                      <a16:creationId xmlns:a16="http://schemas.microsoft.com/office/drawing/2014/main" id="{C4F2CADB-0024-4408-8D17-03A0237F158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010400" y="28194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41" name="Oval 6">
                  <a:extLst>
                    <a:ext uri="{FF2B5EF4-FFF2-40B4-BE49-F238E27FC236}">
                      <a16:creationId xmlns:a16="http://schemas.microsoft.com/office/drawing/2014/main" id="{19D56EC7-F02B-9C97-3BB2-FCF82730F73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553200" y="25146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42" name="Oval 7">
                  <a:extLst>
                    <a:ext uri="{FF2B5EF4-FFF2-40B4-BE49-F238E27FC236}">
                      <a16:creationId xmlns:a16="http://schemas.microsoft.com/office/drawing/2014/main" id="{421D8CE1-E33A-BD1E-7D61-FEB4F93382F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24600" y="30480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43" name="Oval 8">
                  <a:extLst>
                    <a:ext uri="{FF2B5EF4-FFF2-40B4-BE49-F238E27FC236}">
                      <a16:creationId xmlns:a16="http://schemas.microsoft.com/office/drawing/2014/main" id="{AC3CA4C8-F129-D388-0445-01075FBC361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99000" y="61214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44" name="Oval 9">
                  <a:extLst>
                    <a:ext uri="{FF2B5EF4-FFF2-40B4-BE49-F238E27FC236}">
                      <a16:creationId xmlns:a16="http://schemas.microsoft.com/office/drawing/2014/main" id="{824D2958-76FF-295E-3ED3-7EF1D44453F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48200" y="53340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45" name="Oval 10">
                  <a:extLst>
                    <a:ext uri="{FF2B5EF4-FFF2-40B4-BE49-F238E27FC236}">
                      <a16:creationId xmlns:a16="http://schemas.microsoft.com/office/drawing/2014/main" id="{680EB974-68F1-FD8C-9CD9-014C047C09C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62600" y="54864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46" name="Oval 11">
                  <a:extLst>
                    <a:ext uri="{FF2B5EF4-FFF2-40B4-BE49-F238E27FC236}">
                      <a16:creationId xmlns:a16="http://schemas.microsoft.com/office/drawing/2014/main" id="{0B896D83-DC97-4288-F24B-EE1A9D8275D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410200" y="58674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  <p:sp>
              <p:nvSpPr>
                <p:cNvPr id="9247" name="Oval 12">
                  <a:extLst>
                    <a:ext uri="{FF2B5EF4-FFF2-40B4-BE49-F238E27FC236}">
                      <a16:creationId xmlns:a16="http://schemas.microsoft.com/office/drawing/2014/main" id="{424CFE4A-266D-6DA0-7D7F-E0778812AAA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086600" y="2209800"/>
                  <a:ext cx="228600" cy="228600"/>
                </a:xfrm>
                <a:prstGeom prst="ellipse">
                  <a:avLst/>
                </a:prstGeom>
                <a:solidFill>
                  <a:srgbClr val="3420CA"/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>
                    <a:solidFill>
                      <a:srgbClr val="257CFF"/>
                    </a:solidFill>
                  </a:endParaRPr>
                </a:p>
              </p:txBody>
            </p:sp>
          </p:grpSp>
        </p:grpSp>
      </p:grpSp>
      <p:sp>
        <p:nvSpPr>
          <p:cNvPr id="9224" name="Text Box 3">
            <a:extLst>
              <a:ext uri="{FF2B5EF4-FFF2-40B4-BE49-F238E27FC236}">
                <a16:creationId xmlns:a16="http://schemas.microsoft.com/office/drawing/2014/main" id="{DBAD6567-E2CD-025B-4846-1677570D98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275" y="977012"/>
            <a:ext cx="12446693" cy="1138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marL="0" lvl="3" eaLnBrk="1" hangingPunct="1"/>
            <a:r>
              <a:rPr lang="en-US" altLang="en-US" b="1" dirty="0">
                <a:solidFill>
                  <a:srgbClr val="257CFF"/>
                </a:solidFill>
                <a:latin typeface="Comic Sans MS" panose="030F0702030302020204" pitchFamily="66" charset="0"/>
              </a:rPr>
              <a:t>linkage</a:t>
            </a:r>
            <a:r>
              <a:rPr lang="en-US" altLang="en-US" b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altLang="en-US" b="1" dirty="0">
                <a:solidFill>
                  <a:srgbClr val="257CFF"/>
                </a:solidFill>
                <a:latin typeface="Comic Sans MS" panose="030F0702030302020204" pitchFamily="66" charset="0"/>
              </a:rPr>
              <a:t>or agglomeration</a:t>
            </a:r>
          </a:p>
          <a:p>
            <a:pPr marL="571500" lvl="3" indent="-571500" eaLnBrk="1" hangingPunct="1">
              <a:buFont typeface="Arial" panose="020B0604020202020204" pitchFamily="34" charset="0"/>
              <a:buChar char="•"/>
            </a:pPr>
            <a:r>
              <a:rPr lang="en-US" altLang="en-US" sz="3200" b="1" dirty="0">
                <a:solidFill>
                  <a:schemeClr val="bg1"/>
                </a:solidFill>
                <a:latin typeface="Comic Sans MS" panose="030F0702030302020204" pitchFamily="66" charset="0"/>
              </a:rPr>
              <a:t>how samples or variables  are connected or grouped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7D42E9EA-D2A3-EBB8-B942-B9416E91C4CF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HCA methods</a:t>
            </a:r>
            <a:br>
              <a:rPr lang="en-US" dirty="0"/>
            </a:br>
            <a:endParaRPr lang="en-US" dirty="0"/>
          </a:p>
        </p:txBody>
      </p:sp>
      <p:sp>
        <p:nvSpPr>
          <p:cNvPr id="9224" name="Text Box 3">
            <a:extLst>
              <a:ext uri="{FF2B5EF4-FFF2-40B4-BE49-F238E27FC236}">
                <a16:creationId xmlns:a16="http://schemas.microsoft.com/office/drawing/2014/main" id="{DBAD6567-E2CD-025B-4846-1677570D98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275" y="977012"/>
            <a:ext cx="1244669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marL="0" lvl="3" eaLnBrk="1" hangingPunct="1"/>
            <a:r>
              <a:rPr lang="en-US" altLang="en-US" b="1" dirty="0">
                <a:solidFill>
                  <a:srgbClr val="257CFF"/>
                </a:solidFill>
                <a:latin typeface="Comic Sans MS" panose="030F0702030302020204" pitchFamily="66" charset="0"/>
              </a:rPr>
              <a:t>linkage</a:t>
            </a:r>
            <a:r>
              <a:rPr lang="en-US" altLang="en-US" b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altLang="en-US" b="1" dirty="0">
                <a:solidFill>
                  <a:srgbClr val="257CFF"/>
                </a:solidFill>
                <a:latin typeface="Comic Sans MS" panose="030F0702030302020204" pitchFamily="66" charset="0"/>
              </a:rPr>
              <a:t>or agglomeration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648846-2887-416A-3DF6-2951367BD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1767" y="422453"/>
            <a:ext cx="6034958" cy="643554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F7DEFE-85E6-2248-DC23-59A5168E376D}"/>
              </a:ext>
            </a:extLst>
          </p:cNvPr>
          <p:cNvSpPr txBox="1"/>
          <p:nvPr/>
        </p:nvSpPr>
        <p:spPr>
          <a:xfrm>
            <a:off x="212942" y="6596390"/>
            <a:ext cx="652653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bg1">
                    <a:lumMod val="65000"/>
                  </a:schemeClr>
                </a:solidFill>
                <a:latin typeface="Comic Sans MS" panose="030F0702030302020204" pitchFamily="66" charset="0"/>
              </a:rPr>
              <a:t>https://scikit-learn.org/stable/auto_examples/cluster/plot_linkage_comparison.html</a:t>
            </a:r>
          </a:p>
        </p:txBody>
      </p:sp>
    </p:spTree>
    <p:extLst>
      <p:ext uri="{BB962C8B-B14F-4D97-AF65-F5344CB8AC3E}">
        <p14:creationId xmlns:p14="http://schemas.microsoft.com/office/powerpoint/2010/main" val="25790872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AF4114C5-85A9-DA97-DF86-1F58B8D71A10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HCA process</a:t>
            </a:r>
            <a:br>
              <a:rPr lang="en-US" dirty="0"/>
            </a:br>
            <a:endParaRPr lang="en-US" dirty="0"/>
          </a:p>
        </p:txBody>
      </p:sp>
      <p:grpSp>
        <p:nvGrpSpPr>
          <p:cNvPr id="56390" name="Group 70">
            <a:extLst>
              <a:ext uri="{FF2B5EF4-FFF2-40B4-BE49-F238E27FC236}">
                <a16:creationId xmlns:a16="http://schemas.microsoft.com/office/drawing/2014/main" id="{391692F1-CDCD-39BC-E26A-678E083B0C29}"/>
              </a:ext>
            </a:extLst>
          </p:cNvPr>
          <p:cNvGrpSpPr>
            <a:grpSpLocks/>
          </p:cNvGrpSpPr>
          <p:nvPr/>
        </p:nvGrpSpPr>
        <p:grpSpPr bwMode="auto">
          <a:xfrm>
            <a:off x="1508760" y="1935480"/>
            <a:ext cx="8128000" cy="3200400"/>
            <a:chOff x="192" y="816"/>
            <a:chExt cx="5120" cy="2016"/>
          </a:xfrm>
        </p:grpSpPr>
        <p:sp>
          <p:nvSpPr>
            <p:cNvPr id="10279" name="Oval 69">
              <a:extLst>
                <a:ext uri="{FF2B5EF4-FFF2-40B4-BE49-F238E27FC236}">
                  <a16:creationId xmlns:a16="http://schemas.microsoft.com/office/drawing/2014/main" id="{055B2168-CE65-24F0-F070-2A66A7D2BD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" y="816"/>
              <a:ext cx="3024" cy="1968"/>
            </a:xfrm>
            <a:prstGeom prst="ellipse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grpSp>
          <p:nvGrpSpPr>
            <p:cNvPr id="10280" name="Group 68">
              <a:extLst>
                <a:ext uri="{FF2B5EF4-FFF2-40B4-BE49-F238E27FC236}">
                  <a16:creationId xmlns:a16="http://schemas.microsoft.com/office/drawing/2014/main" id="{ED39A6D2-58CF-CAD8-F672-C43F3503AD0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80" y="1632"/>
              <a:ext cx="2032" cy="1200"/>
              <a:chOff x="3280" y="1632"/>
              <a:chExt cx="2032" cy="1200"/>
            </a:xfrm>
          </p:grpSpPr>
          <p:sp>
            <p:nvSpPr>
              <p:cNvPr id="10281" name="Line 16">
                <a:extLst>
                  <a:ext uri="{FF2B5EF4-FFF2-40B4-BE49-F238E27FC236}">
                    <a16:creationId xmlns:a16="http://schemas.microsoft.com/office/drawing/2014/main" id="{6873B97F-5B5E-5C69-2533-3FFC1E699C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48" y="1632"/>
                <a:ext cx="1" cy="1200"/>
              </a:xfrm>
              <a:prstGeom prst="line">
                <a:avLst/>
              </a:prstGeom>
              <a:noFill/>
              <a:ln w="57150">
                <a:solidFill>
                  <a:schemeClr val="bg1"/>
                </a:solidFill>
                <a:round/>
                <a:headEnd type="triangle" w="med" len="med"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10282" name="Group 44">
                <a:extLst>
                  <a:ext uri="{FF2B5EF4-FFF2-40B4-BE49-F238E27FC236}">
                    <a16:creationId xmlns:a16="http://schemas.microsoft.com/office/drawing/2014/main" id="{BCE81643-928A-F022-9389-255280ADFAE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192" y="1776"/>
                <a:ext cx="1120" cy="384"/>
                <a:chOff x="848" y="768"/>
                <a:chExt cx="1120" cy="384"/>
              </a:xfrm>
            </p:grpSpPr>
            <p:sp>
              <p:nvSpPr>
                <p:cNvPr id="10284" name="Line 40">
                  <a:extLst>
                    <a:ext uri="{FF2B5EF4-FFF2-40B4-BE49-F238E27FC236}">
                      <a16:creationId xmlns:a16="http://schemas.microsoft.com/office/drawing/2014/main" id="{E365E2C4-E9EE-A61B-CACF-C58A539C12C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859" y="768"/>
                  <a:ext cx="0" cy="384"/>
                </a:xfrm>
                <a:prstGeom prst="line">
                  <a:avLst/>
                </a:prstGeom>
                <a:noFill/>
                <a:ln w="57150">
                  <a:solidFill>
                    <a:srgbClr val="C0C0C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285" name="Line 42">
                  <a:extLst>
                    <a:ext uri="{FF2B5EF4-FFF2-40B4-BE49-F238E27FC236}">
                      <a16:creationId xmlns:a16="http://schemas.microsoft.com/office/drawing/2014/main" id="{7E6D45A8-0A50-EE9A-9720-FB505B5AD8C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848" y="768"/>
                  <a:ext cx="1120" cy="0"/>
                </a:xfrm>
                <a:prstGeom prst="line">
                  <a:avLst/>
                </a:prstGeom>
                <a:noFill/>
                <a:ln w="57150">
                  <a:solidFill>
                    <a:srgbClr val="C0C0C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286" name="Line 43">
                  <a:extLst>
                    <a:ext uri="{FF2B5EF4-FFF2-40B4-BE49-F238E27FC236}">
                      <a16:creationId xmlns:a16="http://schemas.microsoft.com/office/drawing/2014/main" id="{160F715A-5ED6-B62F-EC58-5B8BE71801C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1956" y="768"/>
                  <a:ext cx="0" cy="240"/>
                </a:xfrm>
                <a:prstGeom prst="line">
                  <a:avLst/>
                </a:prstGeom>
                <a:noFill/>
                <a:ln w="57150">
                  <a:solidFill>
                    <a:srgbClr val="C0C0C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10283" name="Text Box 45">
                <a:extLst>
                  <a:ext uri="{FF2B5EF4-FFF2-40B4-BE49-F238E27FC236}">
                    <a16:creationId xmlns:a16="http://schemas.microsoft.com/office/drawing/2014/main" id="{7E969384-4C88-EBF0-4A96-C4C51E66DE4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-5400000">
                <a:off x="2959" y="2145"/>
                <a:ext cx="97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lang="en-US" altLang="en-US" sz="2800" dirty="0">
                    <a:solidFill>
                      <a:srgbClr val="FFFF99"/>
                    </a:solidFill>
                  </a:rPr>
                  <a:t>Similarity</a:t>
                </a:r>
              </a:p>
            </p:txBody>
          </p:sp>
        </p:grpSp>
      </p:grpSp>
      <p:grpSp>
        <p:nvGrpSpPr>
          <p:cNvPr id="56378" name="Group 58">
            <a:extLst>
              <a:ext uri="{FF2B5EF4-FFF2-40B4-BE49-F238E27FC236}">
                <a16:creationId xmlns:a16="http://schemas.microsoft.com/office/drawing/2014/main" id="{EAF410C0-D91F-E51F-7B06-0EF665EDF7BA}"/>
              </a:ext>
            </a:extLst>
          </p:cNvPr>
          <p:cNvGrpSpPr>
            <a:grpSpLocks/>
          </p:cNvGrpSpPr>
          <p:nvPr/>
        </p:nvGrpSpPr>
        <p:grpSpPr bwMode="auto">
          <a:xfrm>
            <a:off x="4251961" y="2240281"/>
            <a:ext cx="5611813" cy="2828925"/>
            <a:chOff x="1920" y="1008"/>
            <a:chExt cx="3535" cy="1782"/>
          </a:xfrm>
        </p:grpSpPr>
        <p:grpSp>
          <p:nvGrpSpPr>
            <p:cNvPr id="10274" name="Group 38">
              <a:extLst>
                <a:ext uri="{FF2B5EF4-FFF2-40B4-BE49-F238E27FC236}">
                  <a16:creationId xmlns:a16="http://schemas.microsoft.com/office/drawing/2014/main" id="{AADCD957-468D-6BB6-666E-76583D1B198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152" y="2016"/>
              <a:ext cx="303" cy="774"/>
              <a:chOff x="1824" y="1008"/>
              <a:chExt cx="303" cy="774"/>
            </a:xfrm>
          </p:grpSpPr>
          <p:sp>
            <p:nvSpPr>
              <p:cNvPr id="10276" name="Line 34">
                <a:extLst>
                  <a:ext uri="{FF2B5EF4-FFF2-40B4-BE49-F238E27FC236}">
                    <a16:creationId xmlns:a16="http://schemas.microsoft.com/office/drawing/2014/main" id="{F25D1ABF-2E8D-CB0A-457C-EEAF4DFBC9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4" y="1015"/>
                <a:ext cx="303" cy="0"/>
              </a:xfrm>
              <a:prstGeom prst="line">
                <a:avLst/>
              </a:prstGeom>
              <a:noFill/>
              <a:ln w="57150">
                <a:solidFill>
                  <a:srgbClr val="FF66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77" name="Line 36">
                <a:extLst>
                  <a:ext uri="{FF2B5EF4-FFF2-40B4-BE49-F238E27FC236}">
                    <a16:creationId xmlns:a16="http://schemas.microsoft.com/office/drawing/2014/main" id="{8596E1A0-1FBB-2927-827F-B492A3E9AB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12" y="1015"/>
                <a:ext cx="0" cy="767"/>
              </a:xfrm>
              <a:prstGeom prst="line">
                <a:avLst/>
              </a:prstGeom>
              <a:noFill/>
              <a:ln w="57150">
                <a:solidFill>
                  <a:srgbClr val="FF66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78" name="Line 37">
                <a:extLst>
                  <a:ext uri="{FF2B5EF4-FFF2-40B4-BE49-F238E27FC236}">
                    <a16:creationId xmlns:a16="http://schemas.microsoft.com/office/drawing/2014/main" id="{0E085855-D198-890C-A6AF-323EA5196F1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4" y="1008"/>
                <a:ext cx="0" cy="384"/>
              </a:xfrm>
              <a:prstGeom prst="line">
                <a:avLst/>
              </a:prstGeom>
              <a:noFill/>
              <a:ln w="57150">
                <a:solidFill>
                  <a:srgbClr val="FF66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0275" name="Oval 46">
              <a:extLst>
                <a:ext uri="{FF2B5EF4-FFF2-40B4-BE49-F238E27FC236}">
                  <a16:creationId xmlns:a16="http://schemas.microsoft.com/office/drawing/2014/main" id="{84EB4C94-EE0A-B5B6-6FB8-A8D7363D54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0" y="1008"/>
              <a:ext cx="1008" cy="1536"/>
            </a:xfrm>
            <a:prstGeom prst="ellipse">
              <a:avLst/>
            </a:prstGeom>
            <a:solidFill>
              <a:srgbClr val="FF66FF">
                <a:alpha val="50195"/>
              </a:srgbClr>
            </a:solidFill>
            <a:ln w="38100">
              <a:solidFill>
                <a:srgbClr val="FF66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</p:grpSp>
      <p:grpSp>
        <p:nvGrpSpPr>
          <p:cNvPr id="56376" name="Group 56">
            <a:extLst>
              <a:ext uri="{FF2B5EF4-FFF2-40B4-BE49-F238E27FC236}">
                <a16:creationId xmlns:a16="http://schemas.microsoft.com/office/drawing/2014/main" id="{89B03114-B5C4-0F41-699F-769D7EFD5AD6}"/>
              </a:ext>
            </a:extLst>
          </p:cNvPr>
          <p:cNvGrpSpPr>
            <a:grpSpLocks/>
          </p:cNvGrpSpPr>
          <p:nvPr/>
        </p:nvGrpSpPr>
        <p:grpSpPr bwMode="auto">
          <a:xfrm>
            <a:off x="1584961" y="2581594"/>
            <a:ext cx="6543675" cy="2479675"/>
            <a:chOff x="240" y="1223"/>
            <a:chExt cx="4122" cy="1562"/>
          </a:xfrm>
        </p:grpSpPr>
        <p:grpSp>
          <p:nvGrpSpPr>
            <p:cNvPr id="10268" name="Group 32">
              <a:extLst>
                <a:ext uri="{FF2B5EF4-FFF2-40B4-BE49-F238E27FC236}">
                  <a16:creationId xmlns:a16="http://schemas.microsoft.com/office/drawing/2014/main" id="{76AD961C-FC27-5AAD-6448-8E03EA84AD7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59" y="2155"/>
              <a:ext cx="303" cy="630"/>
              <a:chOff x="718" y="1146"/>
              <a:chExt cx="303" cy="630"/>
            </a:xfrm>
          </p:grpSpPr>
          <p:sp>
            <p:nvSpPr>
              <p:cNvPr id="10270" name="Line 18">
                <a:extLst>
                  <a:ext uri="{FF2B5EF4-FFF2-40B4-BE49-F238E27FC236}">
                    <a16:creationId xmlns:a16="http://schemas.microsoft.com/office/drawing/2014/main" id="{D0EABC03-E78B-052B-84BB-61C013615C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18" y="1152"/>
                <a:ext cx="303" cy="0"/>
              </a:xfrm>
              <a:prstGeom prst="line">
                <a:avLst/>
              </a:prstGeom>
              <a:noFill/>
              <a:ln w="57150">
                <a:solidFill>
                  <a:srgbClr val="99CC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10271" name="Group 23">
                <a:extLst>
                  <a:ext uri="{FF2B5EF4-FFF2-40B4-BE49-F238E27FC236}">
                    <a16:creationId xmlns:a16="http://schemas.microsoft.com/office/drawing/2014/main" id="{C3B6993E-EFC9-3D15-9FCF-2EB48F6E6FF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20" y="1146"/>
                <a:ext cx="288" cy="630"/>
                <a:chOff x="720" y="1146"/>
                <a:chExt cx="288" cy="630"/>
              </a:xfrm>
            </p:grpSpPr>
            <p:sp>
              <p:nvSpPr>
                <p:cNvPr id="10272" name="Line 15">
                  <a:extLst>
                    <a:ext uri="{FF2B5EF4-FFF2-40B4-BE49-F238E27FC236}">
                      <a16:creationId xmlns:a16="http://schemas.microsoft.com/office/drawing/2014/main" id="{9C20A12E-AA62-6AD5-2F80-781D819C198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1008" y="1152"/>
                  <a:ext cx="0" cy="624"/>
                </a:xfrm>
                <a:prstGeom prst="line">
                  <a:avLst/>
                </a:prstGeom>
                <a:noFill/>
                <a:ln w="57150">
                  <a:solidFill>
                    <a:srgbClr val="99CC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273" name="Line 19">
                  <a:extLst>
                    <a:ext uri="{FF2B5EF4-FFF2-40B4-BE49-F238E27FC236}">
                      <a16:creationId xmlns:a16="http://schemas.microsoft.com/office/drawing/2014/main" id="{60F868AF-FD79-12B1-2514-6910855ADBC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720" y="1146"/>
                  <a:ext cx="0" cy="240"/>
                </a:xfrm>
                <a:prstGeom prst="line">
                  <a:avLst/>
                </a:prstGeom>
                <a:noFill/>
                <a:ln w="57150">
                  <a:solidFill>
                    <a:srgbClr val="99CC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sp>
          <p:nvSpPr>
            <p:cNvPr id="10269" name="Oval 47">
              <a:extLst>
                <a:ext uri="{FF2B5EF4-FFF2-40B4-BE49-F238E27FC236}">
                  <a16:creationId xmlns:a16="http://schemas.microsoft.com/office/drawing/2014/main" id="{09A1CE6C-C413-91B8-F2E2-E03E65AFE4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" y="1223"/>
              <a:ext cx="1344" cy="1177"/>
            </a:xfrm>
            <a:prstGeom prst="ellipse">
              <a:avLst/>
            </a:prstGeom>
            <a:solidFill>
              <a:schemeClr val="accent1">
                <a:alpha val="50195"/>
              </a:schemeClr>
            </a:solidFill>
            <a:ln w="38100">
              <a:solidFill>
                <a:srgbClr val="99CC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</p:grpSp>
      <p:grpSp>
        <p:nvGrpSpPr>
          <p:cNvPr id="56375" name="Group 55">
            <a:extLst>
              <a:ext uri="{FF2B5EF4-FFF2-40B4-BE49-F238E27FC236}">
                <a16:creationId xmlns:a16="http://schemas.microsoft.com/office/drawing/2014/main" id="{B4137118-5769-810C-A975-DF68DFEDEA25}"/>
              </a:ext>
            </a:extLst>
          </p:cNvPr>
          <p:cNvGrpSpPr>
            <a:grpSpLocks/>
          </p:cNvGrpSpPr>
          <p:nvPr/>
        </p:nvGrpSpPr>
        <p:grpSpPr bwMode="auto">
          <a:xfrm>
            <a:off x="2651761" y="2392681"/>
            <a:ext cx="5205413" cy="2665413"/>
            <a:chOff x="912" y="1104"/>
            <a:chExt cx="3279" cy="1679"/>
          </a:xfrm>
        </p:grpSpPr>
        <p:grpSp>
          <p:nvGrpSpPr>
            <p:cNvPr id="10263" name="Group 24">
              <a:extLst>
                <a:ext uri="{FF2B5EF4-FFF2-40B4-BE49-F238E27FC236}">
                  <a16:creationId xmlns:a16="http://schemas.microsoft.com/office/drawing/2014/main" id="{76995E67-1CA6-80FA-5849-D281C90B6DC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36" y="2399"/>
              <a:ext cx="255" cy="384"/>
              <a:chOff x="609" y="1392"/>
              <a:chExt cx="255" cy="384"/>
            </a:xfrm>
          </p:grpSpPr>
          <p:sp>
            <p:nvSpPr>
              <p:cNvPr id="10265" name="Line 13">
                <a:extLst>
                  <a:ext uri="{FF2B5EF4-FFF2-40B4-BE49-F238E27FC236}">
                    <a16:creationId xmlns:a16="http://schemas.microsoft.com/office/drawing/2014/main" id="{A228FEE6-331A-DD2F-F137-36B10B4520F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22" y="1392"/>
                <a:ext cx="0" cy="384"/>
              </a:xfrm>
              <a:prstGeom prst="line">
                <a:avLst/>
              </a:prstGeom>
              <a:noFill/>
              <a:ln w="57150">
                <a:solidFill>
                  <a:srgbClr val="66FF66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66" name="Line 14">
                <a:extLst>
                  <a:ext uri="{FF2B5EF4-FFF2-40B4-BE49-F238E27FC236}">
                    <a16:creationId xmlns:a16="http://schemas.microsoft.com/office/drawing/2014/main" id="{B424BC11-0ACA-9C25-5CE9-C5977EDBE6C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52" y="1392"/>
                <a:ext cx="0" cy="384"/>
              </a:xfrm>
              <a:prstGeom prst="line">
                <a:avLst/>
              </a:prstGeom>
              <a:noFill/>
              <a:ln w="57150">
                <a:solidFill>
                  <a:srgbClr val="66FF66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67" name="Line 17">
                <a:extLst>
                  <a:ext uri="{FF2B5EF4-FFF2-40B4-BE49-F238E27FC236}">
                    <a16:creationId xmlns:a16="http://schemas.microsoft.com/office/drawing/2014/main" id="{63F67F49-7B76-AE5C-8B94-CCBEA9F812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09" y="1392"/>
                <a:ext cx="255" cy="0"/>
              </a:xfrm>
              <a:prstGeom prst="line">
                <a:avLst/>
              </a:prstGeom>
              <a:noFill/>
              <a:ln w="57150">
                <a:solidFill>
                  <a:srgbClr val="66FF66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0264" name="Oval 49">
              <a:extLst>
                <a:ext uri="{FF2B5EF4-FFF2-40B4-BE49-F238E27FC236}">
                  <a16:creationId xmlns:a16="http://schemas.microsoft.com/office/drawing/2014/main" id="{6B8E13FB-4A81-3454-CAB5-8A58D4F3DC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1104"/>
              <a:ext cx="740" cy="719"/>
            </a:xfrm>
            <a:prstGeom prst="ellipse">
              <a:avLst/>
            </a:prstGeom>
            <a:solidFill>
              <a:srgbClr val="66FF66">
                <a:alpha val="50195"/>
              </a:srgbClr>
            </a:solidFill>
            <a:ln w="38100">
              <a:solidFill>
                <a:srgbClr val="66FF66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algn="ctr"/>
              <a:endParaRPr lang="en-US" altLang="en-US" sz="2400">
                <a:solidFill>
                  <a:srgbClr val="C0C0C0"/>
                </a:solidFill>
              </a:endParaRPr>
            </a:p>
          </p:txBody>
        </p:sp>
      </p:grpSp>
      <p:sp>
        <p:nvSpPr>
          <p:cNvPr id="10247" name="Text Box 50">
            <a:extLst>
              <a:ext uri="{FF2B5EF4-FFF2-40B4-BE49-F238E27FC236}">
                <a16:creationId xmlns:a16="http://schemas.microsoft.com/office/drawing/2014/main" id="{6ACD016C-EBEA-2D5B-8497-43D704769E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91510" y="2702243"/>
            <a:ext cx="3238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 sz="2400" b="1">
                <a:solidFill>
                  <a:srgbClr val="66FF66"/>
                </a:solidFill>
              </a:rPr>
              <a:t>x</a:t>
            </a:r>
          </a:p>
        </p:txBody>
      </p:sp>
      <p:grpSp>
        <p:nvGrpSpPr>
          <p:cNvPr id="56377" name="Group 57">
            <a:extLst>
              <a:ext uri="{FF2B5EF4-FFF2-40B4-BE49-F238E27FC236}">
                <a16:creationId xmlns:a16="http://schemas.microsoft.com/office/drawing/2014/main" id="{3F45352A-FFCD-BE0C-B2E8-ECB61AFEA1F0}"/>
              </a:ext>
            </a:extLst>
          </p:cNvPr>
          <p:cNvGrpSpPr>
            <a:grpSpLocks/>
          </p:cNvGrpSpPr>
          <p:nvPr/>
        </p:nvGrpSpPr>
        <p:grpSpPr bwMode="auto">
          <a:xfrm>
            <a:off x="4480561" y="3154681"/>
            <a:ext cx="5103813" cy="1903413"/>
            <a:chOff x="2064" y="1584"/>
            <a:chExt cx="3215" cy="1199"/>
          </a:xfrm>
        </p:grpSpPr>
        <p:grpSp>
          <p:nvGrpSpPr>
            <p:cNvPr id="10258" name="Group 25">
              <a:extLst>
                <a:ext uri="{FF2B5EF4-FFF2-40B4-BE49-F238E27FC236}">
                  <a16:creationId xmlns:a16="http://schemas.microsoft.com/office/drawing/2014/main" id="{6E118A73-B2BE-1859-86FF-BC95276A94C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24" y="2399"/>
              <a:ext cx="255" cy="384"/>
              <a:chOff x="609" y="1392"/>
              <a:chExt cx="255" cy="384"/>
            </a:xfrm>
          </p:grpSpPr>
          <p:sp>
            <p:nvSpPr>
              <p:cNvPr id="10260" name="Line 26">
                <a:extLst>
                  <a:ext uri="{FF2B5EF4-FFF2-40B4-BE49-F238E27FC236}">
                    <a16:creationId xmlns:a16="http://schemas.microsoft.com/office/drawing/2014/main" id="{985F8803-6E1A-93E9-7CBB-F01929A145D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22" y="1392"/>
                <a:ext cx="0" cy="384"/>
              </a:xfrm>
              <a:prstGeom prst="line">
                <a:avLst/>
              </a:prstGeom>
              <a:noFill/>
              <a:ln w="57150">
                <a:solidFill>
                  <a:srgbClr val="FFFF99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61" name="Line 27">
                <a:extLst>
                  <a:ext uri="{FF2B5EF4-FFF2-40B4-BE49-F238E27FC236}">
                    <a16:creationId xmlns:a16="http://schemas.microsoft.com/office/drawing/2014/main" id="{63540D83-172A-0B06-1195-0A34045504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52" y="1392"/>
                <a:ext cx="0" cy="384"/>
              </a:xfrm>
              <a:prstGeom prst="line">
                <a:avLst/>
              </a:prstGeom>
              <a:noFill/>
              <a:ln w="57150">
                <a:solidFill>
                  <a:srgbClr val="FFFF99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62" name="Line 28">
                <a:extLst>
                  <a:ext uri="{FF2B5EF4-FFF2-40B4-BE49-F238E27FC236}">
                    <a16:creationId xmlns:a16="http://schemas.microsoft.com/office/drawing/2014/main" id="{EA6EDF29-2B3C-9244-B552-1CAEA23B40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09" y="1392"/>
                <a:ext cx="255" cy="0"/>
              </a:xfrm>
              <a:prstGeom prst="line">
                <a:avLst/>
              </a:prstGeom>
              <a:noFill/>
              <a:ln w="57150">
                <a:solidFill>
                  <a:srgbClr val="FFFF99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0259" name="Oval 51">
              <a:extLst>
                <a:ext uri="{FF2B5EF4-FFF2-40B4-BE49-F238E27FC236}">
                  <a16:creationId xmlns:a16="http://schemas.microsoft.com/office/drawing/2014/main" id="{29A3C914-FADB-E306-44EF-3B66C894DC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64" y="1584"/>
              <a:ext cx="740" cy="719"/>
            </a:xfrm>
            <a:prstGeom prst="ellipse">
              <a:avLst/>
            </a:prstGeom>
            <a:solidFill>
              <a:srgbClr val="FFFF99">
                <a:alpha val="50195"/>
              </a:srgbClr>
            </a:solidFill>
            <a:ln w="38100">
              <a:solidFill>
                <a:srgbClr val="FFFF99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</p:grpSp>
      <p:sp>
        <p:nvSpPr>
          <p:cNvPr id="10249" name="Text Box 52">
            <a:extLst>
              <a:ext uri="{FF2B5EF4-FFF2-40B4-BE49-F238E27FC236}">
                <a16:creationId xmlns:a16="http://schemas.microsoft.com/office/drawing/2014/main" id="{23D7FAB4-4BD8-F746-7BD9-A2FBC88DC1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8710" y="3516630"/>
            <a:ext cx="3238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 sz="2400" b="1">
                <a:solidFill>
                  <a:srgbClr val="FFFF99"/>
                </a:solidFill>
              </a:rPr>
              <a:t>x</a:t>
            </a:r>
          </a:p>
        </p:txBody>
      </p:sp>
      <p:sp>
        <p:nvSpPr>
          <p:cNvPr id="10250" name="Text Box 53">
            <a:extLst>
              <a:ext uri="{FF2B5EF4-FFF2-40B4-BE49-F238E27FC236}">
                <a16:creationId xmlns:a16="http://schemas.microsoft.com/office/drawing/2014/main" id="{0B69CE48-81E1-43D0-6D97-5A8766DA12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42210" y="3245168"/>
            <a:ext cx="3238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 sz="2400" b="1">
                <a:solidFill>
                  <a:srgbClr val="99CCFF"/>
                </a:solidFill>
              </a:rPr>
              <a:t>x</a:t>
            </a:r>
          </a:p>
        </p:txBody>
      </p:sp>
      <p:sp>
        <p:nvSpPr>
          <p:cNvPr id="10251" name="Text Box 54">
            <a:extLst>
              <a:ext uri="{FF2B5EF4-FFF2-40B4-BE49-F238E27FC236}">
                <a16:creationId xmlns:a16="http://schemas.microsoft.com/office/drawing/2014/main" id="{8E0B5A82-486E-F264-ADD7-643AB2C305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8710" y="2849880"/>
            <a:ext cx="3238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 sz="2400" b="1">
                <a:solidFill>
                  <a:srgbClr val="FF66FF"/>
                </a:solidFill>
              </a:rPr>
              <a:t>x</a:t>
            </a:r>
          </a:p>
        </p:txBody>
      </p:sp>
      <p:sp>
        <p:nvSpPr>
          <p:cNvPr id="10252" name="Oval 59">
            <a:extLst>
              <a:ext uri="{FF2B5EF4-FFF2-40B4-BE49-F238E27FC236}">
                <a16:creationId xmlns:a16="http://schemas.microsoft.com/office/drawing/2014/main" id="{787C19B3-AED1-2454-B0AC-889E5C7234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9960" y="2545080"/>
            <a:ext cx="152400" cy="1524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0253" name="Oval 61">
            <a:extLst>
              <a:ext uri="{FF2B5EF4-FFF2-40B4-BE49-F238E27FC236}">
                <a16:creationId xmlns:a16="http://schemas.microsoft.com/office/drawing/2014/main" id="{05EB4C82-A9ED-01A7-59E7-68EC238475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3960" y="2392680"/>
            <a:ext cx="152400" cy="1524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0254" name="Oval 64">
            <a:extLst>
              <a:ext uri="{FF2B5EF4-FFF2-40B4-BE49-F238E27FC236}">
                <a16:creationId xmlns:a16="http://schemas.microsoft.com/office/drawing/2014/main" id="{6C6C327D-8E0D-552F-55C4-14C0F34554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1810" y="3192780"/>
            <a:ext cx="152400" cy="1524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0255" name="Oval 65">
            <a:extLst>
              <a:ext uri="{FF2B5EF4-FFF2-40B4-BE49-F238E27FC236}">
                <a16:creationId xmlns:a16="http://schemas.microsoft.com/office/drawing/2014/main" id="{F4FA2DA1-7380-1D15-8031-DDC3907029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65960" y="3535680"/>
            <a:ext cx="152400" cy="1524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0256" name="Oval 66">
            <a:extLst>
              <a:ext uri="{FF2B5EF4-FFF2-40B4-BE49-F238E27FC236}">
                <a16:creationId xmlns:a16="http://schemas.microsoft.com/office/drawing/2014/main" id="{510BB5FC-E809-9554-E1B4-FE3E600606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56760" y="3688080"/>
            <a:ext cx="152400" cy="1524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0257" name="Oval 67">
            <a:extLst>
              <a:ext uri="{FF2B5EF4-FFF2-40B4-BE49-F238E27FC236}">
                <a16:creationId xmlns:a16="http://schemas.microsoft.com/office/drawing/2014/main" id="{3BC4AB3C-197F-FC80-595F-0E0A856772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71160" y="3688080"/>
            <a:ext cx="152400" cy="1524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63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63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63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63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63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63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63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63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6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6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41EA2D6F-389C-6D37-8F4F-A22CFDB0B358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Tutorials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089101-187B-7BFB-921B-0B3CC9A9EB90}"/>
              </a:ext>
            </a:extLst>
          </p:cNvPr>
          <p:cNvSpPr txBox="1"/>
          <p:nvPr/>
        </p:nvSpPr>
        <p:spPr>
          <a:xfrm>
            <a:off x="0" y="6507272"/>
            <a:ext cx="114091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CA3B4"/>
                </a:solidFill>
                <a:latin typeface="Comic Sans MS" panose="030F0702030302020204" pitchFamily="66" charset="0"/>
              </a:rPr>
              <a:t>https://creativedatasolutions.github.io/CDS.courses/courses/network_mapping_101/docs/#topics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F20278-3A82-30E7-829B-C309B987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B68287-0431-9BB5-D23C-05076BB96B7B}"/>
              </a:ext>
            </a:extLst>
          </p:cNvPr>
          <p:cNvSpPr txBox="1"/>
          <p:nvPr/>
        </p:nvSpPr>
        <p:spPr>
          <a:xfrm>
            <a:off x="212942" y="990752"/>
            <a:ext cx="1191225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Preparing raw data </a:t>
            </a: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for analysis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Statistical analysis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Multivariate</a:t>
            </a: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 data </a:t>
            </a: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exploration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Supervised clustering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Machine learning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classification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model validation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feature selection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Network analysis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biochemical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structural similarity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correlation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Network mapping </a:t>
            </a: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– putting it all together</a:t>
            </a:r>
          </a:p>
          <a:p>
            <a:br>
              <a:rPr lang="en-US" sz="2400" b="0" i="0" u="none" strike="noStrike" dirty="0">
                <a:solidFill>
                  <a:srgbClr val="6C757D"/>
                </a:solidFill>
                <a:effectLst/>
                <a:latin typeface="Lato" panose="020F0502020204030203" pitchFamily="34" charset="0"/>
                <a:hlinkClick r:id="rId2"/>
              </a:rPr>
            </a:br>
            <a:endParaRPr lang="en-US" sz="24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012A44-710B-B817-8001-525BCA9B2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8337" y="441316"/>
            <a:ext cx="5594336" cy="569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1704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1AD4E8-F472-C9FC-8422-11F6FD6F13E1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HCA interpretation</a:t>
            </a:r>
            <a:br>
              <a:rPr lang="en-US" dirty="0"/>
            </a:br>
            <a:endParaRPr lang="en-US" dirty="0"/>
          </a:p>
        </p:txBody>
      </p:sp>
      <p:sp>
        <p:nvSpPr>
          <p:cNvPr id="11266" name="Text Box 3">
            <a:extLst>
              <a:ext uri="{FF2B5EF4-FFF2-40B4-BE49-F238E27FC236}">
                <a16:creationId xmlns:a16="http://schemas.microsoft.com/office/drawing/2014/main" id="{9934618C-41B1-C170-F90A-DEA82FE6EB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22070" y="1451928"/>
            <a:ext cx="8991600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en-US" altLang="en-US" b="1">
              <a:solidFill>
                <a:schemeClr val="bg1"/>
              </a:solidFill>
            </a:endParaRPr>
          </a:p>
        </p:txBody>
      </p:sp>
      <p:grpSp>
        <p:nvGrpSpPr>
          <p:cNvPr id="11267" name="Group 10">
            <a:extLst>
              <a:ext uri="{FF2B5EF4-FFF2-40B4-BE49-F238E27FC236}">
                <a16:creationId xmlns:a16="http://schemas.microsoft.com/office/drawing/2014/main" id="{69045C14-14AE-52CF-AD76-85D887637337}"/>
              </a:ext>
            </a:extLst>
          </p:cNvPr>
          <p:cNvGrpSpPr>
            <a:grpSpLocks/>
          </p:cNvGrpSpPr>
          <p:nvPr/>
        </p:nvGrpSpPr>
        <p:grpSpPr bwMode="auto">
          <a:xfrm>
            <a:off x="2084071" y="2653665"/>
            <a:ext cx="3679825" cy="4083050"/>
            <a:chOff x="192" y="1520"/>
            <a:chExt cx="2318" cy="2572"/>
          </a:xfrm>
        </p:grpSpPr>
        <p:pic>
          <p:nvPicPr>
            <p:cNvPr id="11274" name="Picture 5">
              <a:extLst>
                <a:ext uri="{FF2B5EF4-FFF2-40B4-BE49-F238E27FC236}">
                  <a16:creationId xmlns:a16="http://schemas.microsoft.com/office/drawing/2014/main" id="{3E2C2D3E-AB5A-1422-7885-2F935FE16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2" y="1920"/>
              <a:ext cx="2285" cy="21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275" name="TextBox 1">
              <a:extLst>
                <a:ext uri="{FF2B5EF4-FFF2-40B4-BE49-F238E27FC236}">
                  <a16:creationId xmlns:a16="http://schemas.microsoft.com/office/drawing/2014/main" id="{67F33096-A872-12C5-90A6-F89C009640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" y="1520"/>
              <a:ext cx="2318" cy="36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US" sz="3200" dirty="0">
                  <a:solidFill>
                    <a:srgbClr val="257CFF"/>
                  </a:solidFill>
                  <a:latin typeface="Comic Sans MS" panose="030F0702030302020204" pitchFamily="66" charset="0"/>
                </a:rPr>
                <a:t>overview</a:t>
              </a:r>
            </a:p>
          </p:txBody>
        </p:sp>
      </p:grpSp>
      <p:grpSp>
        <p:nvGrpSpPr>
          <p:cNvPr id="11268" name="Group 11">
            <a:extLst>
              <a:ext uri="{FF2B5EF4-FFF2-40B4-BE49-F238E27FC236}">
                <a16:creationId xmlns:a16="http://schemas.microsoft.com/office/drawing/2014/main" id="{8C993F49-81C3-0B13-2250-1F23AC25D409}"/>
              </a:ext>
            </a:extLst>
          </p:cNvPr>
          <p:cNvGrpSpPr>
            <a:grpSpLocks/>
          </p:cNvGrpSpPr>
          <p:nvPr/>
        </p:nvGrpSpPr>
        <p:grpSpPr bwMode="auto">
          <a:xfrm>
            <a:off x="6187758" y="2671129"/>
            <a:ext cx="3124200" cy="4079876"/>
            <a:chOff x="2873" y="4568"/>
            <a:chExt cx="1968" cy="2570"/>
          </a:xfrm>
        </p:grpSpPr>
        <p:pic>
          <p:nvPicPr>
            <p:cNvPr id="11272" name="Picture 5" descr="heatmap of top features">
              <a:extLst>
                <a:ext uri="{FF2B5EF4-FFF2-40B4-BE49-F238E27FC236}">
                  <a16:creationId xmlns:a16="http://schemas.microsoft.com/office/drawing/2014/main" id="{BA09F9A5-6E3C-7260-AC34-9F631F60F66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24" y="4961"/>
              <a:ext cx="1666" cy="21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273" name="TextBox 8">
              <a:extLst>
                <a:ext uri="{FF2B5EF4-FFF2-40B4-BE49-F238E27FC236}">
                  <a16:creationId xmlns:a16="http://schemas.microsoft.com/office/drawing/2014/main" id="{377F1D8E-CECF-10AA-08F9-9A2497F43B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73" y="4568"/>
              <a:ext cx="1968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US" sz="3200" dirty="0">
                  <a:solidFill>
                    <a:srgbClr val="257CFF"/>
                  </a:solidFill>
                  <a:latin typeface="Comic Sans MS" panose="030F0702030302020204" pitchFamily="66" charset="0"/>
                </a:rPr>
                <a:t>confirmation</a:t>
              </a:r>
            </a:p>
          </p:txBody>
        </p:sp>
      </p:grpSp>
      <p:pic>
        <p:nvPicPr>
          <p:cNvPr id="11269" name="Picture 9" descr="Clipboard01">
            <a:extLst>
              <a:ext uri="{FF2B5EF4-FFF2-40B4-BE49-F238E27FC236}">
                <a16:creationId xmlns:a16="http://schemas.microsoft.com/office/drawing/2014/main" id="{1F0EAEC0-46D8-442B-5067-824E4F6520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0870" y="1120141"/>
            <a:ext cx="5029200" cy="138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70" name="TextBox 8">
            <a:extLst>
              <a:ext uri="{FF2B5EF4-FFF2-40B4-BE49-F238E27FC236}">
                <a16:creationId xmlns:a16="http://schemas.microsoft.com/office/drawing/2014/main" id="{7A683A03-9539-98B0-4814-9EE0BD3F91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67260" y="1639388"/>
            <a:ext cx="3893820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000" dirty="0">
                <a:solidFill>
                  <a:schemeClr val="bg1"/>
                </a:solidFill>
                <a:latin typeface="Comic Sans MS" panose="030F0702030302020204" pitchFamily="66" charset="0"/>
              </a:rPr>
              <a:t>How does my metadata</a:t>
            </a:r>
            <a:r>
              <a:rPr lang="en-US" altLang="en-US" sz="4400" dirty="0">
                <a:solidFill>
                  <a:srgbClr val="257CFF"/>
                </a:solidFill>
                <a:latin typeface="Comic Sans MS" panose="030F0702030302020204" pitchFamily="66" charset="0"/>
              </a:rPr>
              <a:t>*</a:t>
            </a:r>
            <a:r>
              <a:rPr lang="en-US" altLang="en-US" sz="2000" dirty="0">
                <a:solidFill>
                  <a:schemeClr val="bg1"/>
                </a:solidFill>
                <a:latin typeface="Comic Sans MS" panose="030F0702030302020204" pitchFamily="66" charset="0"/>
              </a:rPr>
              <a:t> match my data structure?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791A57-A43B-FBBC-500C-F96DBB6F2A2E}"/>
              </a:ext>
            </a:extLst>
          </p:cNvPr>
          <p:cNvSpPr txBox="1"/>
          <p:nvPr/>
        </p:nvSpPr>
        <p:spPr>
          <a:xfrm>
            <a:off x="5320665" y="3234286"/>
            <a:ext cx="39084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4400" dirty="0">
                <a:solidFill>
                  <a:srgbClr val="257CFF"/>
                </a:solidFill>
                <a:latin typeface="Comic Sans MS" panose="030F0702030302020204" pitchFamily="66" charset="0"/>
              </a:rPr>
              <a:t>*</a:t>
            </a:r>
            <a:endParaRPr lang="en-US" sz="4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5900EC-8400-722E-0356-89F5CF24F791}"/>
              </a:ext>
            </a:extLst>
          </p:cNvPr>
          <p:cNvSpPr txBox="1"/>
          <p:nvPr/>
        </p:nvSpPr>
        <p:spPr>
          <a:xfrm>
            <a:off x="8681402" y="3171689"/>
            <a:ext cx="39084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4400" dirty="0">
                <a:solidFill>
                  <a:srgbClr val="257CFF"/>
                </a:solidFill>
                <a:latin typeface="Comic Sans MS" panose="030F0702030302020204" pitchFamily="66" charset="0"/>
              </a:rPr>
              <a:t>*</a:t>
            </a:r>
            <a:endParaRPr lang="en-US" sz="4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056600-EA94-FBDD-1E61-A3BDFEDBAEF9}"/>
              </a:ext>
            </a:extLst>
          </p:cNvPr>
          <p:cNvSpPr txBox="1"/>
          <p:nvPr/>
        </p:nvSpPr>
        <p:spPr>
          <a:xfrm>
            <a:off x="6367147" y="5850119"/>
            <a:ext cx="39084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4400" dirty="0">
                <a:solidFill>
                  <a:srgbClr val="257CFF"/>
                </a:solidFill>
                <a:latin typeface="Comic Sans MS" panose="030F0702030302020204" pitchFamily="66" charset="0"/>
              </a:rPr>
              <a:t>*</a:t>
            </a:r>
            <a:endParaRPr lang="en-US" sz="44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947F087-003E-7E2D-49E4-F1249AE62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332" y="1813099"/>
            <a:ext cx="1159260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rgbClr val="257CFF"/>
                </a:solidFill>
              </a:rPr>
              <a:t>Follow along with the following tutorial: 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https://creativedatasolutions.github.io/CDS.courses/courses/network_mapping_101/docs/partial/clustering/#heirarchical-clustering</a:t>
            </a:r>
          </a:p>
          <a:p>
            <a:pPr marL="0" indent="0">
              <a:buNone/>
            </a:pPr>
            <a:endParaRPr lang="en-US" sz="3200" dirty="0">
              <a:solidFill>
                <a:srgbClr val="257CFF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CDC09B9-8C14-70F1-45B3-6D8AA5701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5DFD0BD8-1F7F-5C61-1A62-1DB1A68E06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9333" y="43307"/>
            <a:ext cx="11183937" cy="1325562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Your turn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0003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E089101-187B-7BFB-921B-0B3CC9A9EB90}"/>
              </a:ext>
            </a:extLst>
          </p:cNvPr>
          <p:cNvSpPr txBox="1"/>
          <p:nvPr/>
        </p:nvSpPr>
        <p:spPr>
          <a:xfrm>
            <a:off x="613776" y="6481796"/>
            <a:ext cx="1140912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https://creativedatasolutions.github.io/CDS.courses/courses/network_mapping_101/docs/partial/multivariate/#pca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F20278-3A82-30E7-829B-C309B987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B68287-0431-9BB5-D23C-05076BB96B7B}"/>
              </a:ext>
            </a:extLst>
          </p:cNvPr>
          <p:cNvSpPr txBox="1"/>
          <p:nvPr/>
        </p:nvSpPr>
        <p:spPr>
          <a:xfrm>
            <a:off x="212942" y="1316079"/>
            <a:ext cx="11912253" cy="5017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reduce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dimensionality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maximize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variance explained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visualize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variance explained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outliers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sample scores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variable loadings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92C46FD-EFB3-7A41-AA63-48F86B71E34D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Principal Components Analysis (PCA)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2BB85F-F81A-5662-44CE-AACE2349F0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478"/>
          <a:stretch/>
        </p:blipFill>
        <p:spPr>
          <a:xfrm>
            <a:off x="6295229" y="797035"/>
            <a:ext cx="5727670" cy="5732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4308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40" name="Picture 4">
            <a:extLst>
              <a:ext uri="{FF2B5EF4-FFF2-40B4-BE49-F238E27FC236}">
                <a16:creationId xmlns:a16="http://schemas.microsoft.com/office/drawing/2014/main" id="{D58A35B8-BA58-4302-45B0-28ADAC814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0252" y="838200"/>
            <a:ext cx="4840518" cy="30300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1" name="Picture 5">
            <a:extLst>
              <a:ext uri="{FF2B5EF4-FFF2-40B4-BE49-F238E27FC236}">
                <a16:creationId xmlns:a16="http://schemas.microsoft.com/office/drawing/2014/main" id="{677D4DE6-8299-AA0B-BE7A-03DEFAA2B0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0252" y="3785075"/>
            <a:ext cx="4851748" cy="2327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342" name="Text Box 6">
            <a:extLst>
              <a:ext uri="{FF2B5EF4-FFF2-40B4-BE49-F238E27FC236}">
                <a16:creationId xmlns:a16="http://schemas.microsoft.com/office/drawing/2014/main" id="{8E87C6B3-15DA-B55B-8E57-27589B6A19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84027" y="6112117"/>
            <a:ext cx="35433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200" i="1" dirty="0">
                <a:solidFill>
                  <a:schemeClr val="bg1"/>
                </a:solidFill>
              </a:rPr>
              <a:t>James X. Li, 2009, </a:t>
            </a:r>
            <a:r>
              <a:rPr lang="en-US" altLang="en-US" sz="1200" i="1" dirty="0" err="1">
                <a:solidFill>
                  <a:schemeClr val="bg1"/>
                </a:solidFill>
              </a:rPr>
              <a:t>VisuMap</a:t>
            </a:r>
            <a:r>
              <a:rPr lang="en-US" altLang="en-US" sz="1200" i="1" dirty="0">
                <a:solidFill>
                  <a:schemeClr val="bg1"/>
                </a:solidFill>
              </a:rPr>
              <a:t> Tech.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A7C0F276-890B-CA6D-22EB-A76467016076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PCA goals</a:t>
            </a:r>
            <a:br>
              <a:rPr lang="en-US" dirty="0"/>
            </a:br>
            <a:endParaRPr lang="en-US" dirty="0"/>
          </a:p>
        </p:txBody>
      </p:sp>
      <p:sp>
        <p:nvSpPr>
          <p:cNvPr id="119811" name="Text Box 3">
            <a:extLst>
              <a:ext uri="{FF2B5EF4-FFF2-40B4-BE49-F238E27FC236}">
                <a16:creationId xmlns:a16="http://schemas.microsoft.com/office/drawing/2014/main" id="{7658B186-008A-CC1E-63C8-1F208D19A2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942" y="996215"/>
            <a:ext cx="6588691" cy="52937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lvl="1">
              <a:spcBef>
                <a:spcPct val="50000"/>
              </a:spcBef>
              <a:defRPr/>
            </a:pPr>
            <a:r>
              <a:rPr lang="en-US" sz="2600" dirty="0">
                <a:solidFill>
                  <a:srgbClr val="257CFF"/>
                </a:solidFill>
                <a:latin typeface="Comic Sans MS" panose="030F0702030302020204" pitchFamily="66" charset="0"/>
                <a:cs typeface="Arial" charset="0"/>
              </a:rPr>
              <a:t>Principal Components (PCs)</a:t>
            </a:r>
          </a:p>
          <a:p>
            <a:pPr>
              <a:spcBef>
                <a:spcPct val="50000"/>
              </a:spcBef>
              <a:buFontTx/>
              <a:buChar char="•"/>
              <a:defRPr/>
            </a:pPr>
            <a:r>
              <a:rPr lang="en-US" sz="2600" dirty="0">
                <a:solidFill>
                  <a:schemeClr val="bg1"/>
                </a:solidFill>
                <a:latin typeface="Comic Sans MS" panose="030F0702030302020204" pitchFamily="66" charset="0"/>
                <a:cs typeface="Arial" charset="0"/>
              </a:rPr>
              <a:t>non-supervised </a:t>
            </a:r>
          </a:p>
          <a:p>
            <a:pPr>
              <a:spcBef>
                <a:spcPct val="50000"/>
              </a:spcBef>
              <a:buFontTx/>
              <a:buChar char="•"/>
              <a:defRPr/>
            </a:pPr>
            <a:r>
              <a:rPr lang="en-US" sz="2600" dirty="0">
                <a:solidFill>
                  <a:schemeClr val="bg1"/>
                </a:solidFill>
                <a:latin typeface="Comic Sans MS" panose="030F0702030302020204" pitchFamily="66" charset="0"/>
                <a:cs typeface="Arial" charset="0"/>
              </a:rPr>
              <a:t>projection of the data which maximize variance explained</a:t>
            </a:r>
          </a:p>
          <a:p>
            <a:pPr>
              <a:spcBef>
                <a:spcPct val="50000"/>
              </a:spcBef>
              <a:defRPr/>
            </a:pPr>
            <a:r>
              <a:rPr lang="en-US" sz="2600" dirty="0">
                <a:solidFill>
                  <a:srgbClr val="257CFF"/>
                </a:solidFill>
                <a:latin typeface="Comic Sans MS" panose="030F0702030302020204" pitchFamily="66" charset="0"/>
                <a:cs typeface="Arial" charset="0"/>
              </a:rPr>
              <a:t>results</a:t>
            </a:r>
          </a:p>
          <a:p>
            <a:pPr marL="514350" indent="-514350">
              <a:spcBef>
                <a:spcPct val="50000"/>
              </a:spcBef>
              <a:buFont typeface="+mj-lt"/>
              <a:buAutoNum type="arabicPeriod"/>
              <a:defRPr/>
            </a:pPr>
            <a:r>
              <a:rPr lang="en-US" sz="2600" dirty="0">
                <a:solidFill>
                  <a:schemeClr val="bg1"/>
                </a:solidFill>
                <a:latin typeface="Comic Sans MS" panose="030F0702030302020204" pitchFamily="66" charset="0"/>
                <a:cs typeface="Arial" charset="0"/>
              </a:rPr>
              <a:t>eigenvalues = variance explained</a:t>
            </a:r>
          </a:p>
          <a:p>
            <a:pPr marL="514350" indent="-514350">
              <a:spcBef>
                <a:spcPct val="50000"/>
              </a:spcBef>
              <a:buFont typeface="+mj-lt"/>
              <a:buAutoNum type="arabicPeriod"/>
              <a:defRPr/>
            </a:pPr>
            <a:r>
              <a:rPr lang="en-US" sz="2600" dirty="0">
                <a:solidFill>
                  <a:schemeClr val="bg1"/>
                </a:solidFill>
                <a:latin typeface="Comic Sans MS" panose="030F0702030302020204" pitchFamily="66" charset="0"/>
                <a:cs typeface="Arial" charset="0"/>
              </a:rPr>
              <a:t>scores = new coordinates for samples (rows) </a:t>
            </a:r>
          </a:p>
          <a:p>
            <a:pPr marL="514350" indent="-514350">
              <a:spcBef>
                <a:spcPct val="50000"/>
              </a:spcBef>
              <a:buFont typeface="+mj-lt"/>
              <a:buAutoNum type="arabicPeriod"/>
              <a:defRPr/>
            </a:pPr>
            <a:r>
              <a:rPr lang="en-US" sz="2600" dirty="0">
                <a:solidFill>
                  <a:schemeClr val="bg1"/>
                </a:solidFill>
                <a:latin typeface="Comic Sans MS" panose="030F0702030302020204" pitchFamily="66" charset="0"/>
                <a:cs typeface="Arial" charset="0"/>
              </a:rPr>
              <a:t>loadings = linear combination of original variables</a:t>
            </a:r>
          </a:p>
        </p:txBody>
      </p:sp>
      <p:sp>
        <p:nvSpPr>
          <p:cNvPr id="5" name="Slide Number Placeholder 7">
            <a:extLst>
              <a:ext uri="{FF2B5EF4-FFF2-40B4-BE49-F238E27FC236}">
                <a16:creationId xmlns:a16="http://schemas.microsoft.com/office/drawing/2014/main" id="{41DC2879-FE9B-4902-135C-2F74B372B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/>
              <a:pPr/>
              <a:t>23</a:t>
            </a:fld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BF2DDD-17AB-E9B3-0A8A-1073522C1B9F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PCA interpretation</a:t>
            </a:r>
            <a:br>
              <a:rPr lang="en-US" dirty="0"/>
            </a:br>
            <a:endParaRPr lang="en-US" dirty="0"/>
          </a:p>
        </p:txBody>
      </p:sp>
      <p:pic>
        <p:nvPicPr>
          <p:cNvPr id="15362" name="Picture 8">
            <a:extLst>
              <a:ext uri="{FF2B5EF4-FFF2-40B4-BE49-F238E27FC236}">
                <a16:creationId xmlns:a16="http://schemas.microsoft.com/office/drawing/2014/main" id="{38B63A76-9812-28EF-C567-F78B96041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799" y="4239124"/>
            <a:ext cx="2559050" cy="2559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3" name="Picture 9">
            <a:extLst>
              <a:ext uri="{FF2B5EF4-FFF2-40B4-BE49-F238E27FC236}">
                <a16:creationId xmlns:a16="http://schemas.microsoft.com/office/drawing/2014/main" id="{6E388A7F-56CE-5832-7F21-182D41F734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162925"/>
            <a:ext cx="2551113" cy="2551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365" name="Rectangle 2">
            <a:extLst>
              <a:ext uri="{FF2B5EF4-FFF2-40B4-BE49-F238E27FC236}">
                <a16:creationId xmlns:a16="http://schemas.microsoft.com/office/drawing/2014/main" id="{4763CD16-8ED8-6588-5DC8-A4D25E9118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942" y="2807918"/>
            <a:ext cx="1065965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3200" dirty="0">
                <a:solidFill>
                  <a:schemeClr val="bg1"/>
                </a:solidFill>
                <a:latin typeface="Comic Sans MS" panose="030F0702030302020204" pitchFamily="66" charset="0"/>
              </a:rPr>
              <a:t>Variance explained (eigenvalues)</a:t>
            </a:r>
            <a:br>
              <a:rPr lang="en-US" altLang="en-US" sz="3200" dirty="0">
                <a:solidFill>
                  <a:schemeClr val="bg1"/>
                </a:solidFill>
                <a:latin typeface="Comic Sans MS" panose="030F0702030302020204" pitchFamily="66" charset="0"/>
              </a:rPr>
            </a:br>
            <a:br>
              <a:rPr lang="en-US" altLang="en-US" sz="3200" dirty="0">
                <a:solidFill>
                  <a:schemeClr val="bg1"/>
                </a:solidFill>
                <a:latin typeface="Comic Sans MS" panose="030F0702030302020204" pitchFamily="66" charset="0"/>
              </a:rPr>
            </a:br>
            <a:br>
              <a:rPr lang="en-US" altLang="en-US" sz="3200" dirty="0">
                <a:solidFill>
                  <a:schemeClr val="bg1"/>
                </a:solidFill>
                <a:latin typeface="Comic Sans MS" panose="030F0702030302020204" pitchFamily="66" charset="0"/>
              </a:rPr>
            </a:br>
            <a:br>
              <a:rPr lang="en-US" altLang="en-US" sz="3200" dirty="0">
                <a:solidFill>
                  <a:schemeClr val="bg1"/>
                </a:solidFill>
                <a:latin typeface="Comic Sans MS" panose="030F0702030302020204" pitchFamily="66" charset="0"/>
              </a:rPr>
            </a:br>
            <a:br>
              <a:rPr lang="en-US" altLang="en-US" sz="3200" dirty="0"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3200" dirty="0">
                <a:solidFill>
                  <a:schemeClr val="bg1"/>
                </a:solidFill>
                <a:latin typeface="Comic Sans MS" panose="030F0702030302020204" pitchFamily="66" charset="0"/>
              </a:rPr>
              <a:t>Row (sample) scores and column (variable) loadings</a:t>
            </a:r>
            <a:br>
              <a:rPr lang="en-US" altLang="en-US" sz="3200" dirty="0">
                <a:solidFill>
                  <a:schemeClr val="bg1"/>
                </a:solidFill>
                <a:latin typeface="Comic Sans MS" panose="030F0702030302020204" pitchFamily="66" charset="0"/>
              </a:rPr>
            </a:br>
            <a:br>
              <a:rPr lang="en-US" altLang="en-US" sz="3200" dirty="0">
                <a:solidFill>
                  <a:schemeClr val="bg1"/>
                </a:solidFill>
                <a:latin typeface="Comic Sans MS" panose="030F0702030302020204" pitchFamily="66" charset="0"/>
              </a:rPr>
            </a:br>
            <a:endParaRPr lang="en-US" altLang="en-US" sz="32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pic>
        <p:nvPicPr>
          <p:cNvPr id="15366" name="Picture 6">
            <a:extLst>
              <a:ext uri="{FF2B5EF4-FFF2-40B4-BE49-F238E27FC236}">
                <a16:creationId xmlns:a16="http://schemas.microsoft.com/office/drawing/2014/main" id="{3826D2A2-B007-409D-1B0D-AB1CB3DB54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799" y="1714000"/>
            <a:ext cx="6248400" cy="196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7">
            <a:extLst>
              <a:ext uri="{FF2B5EF4-FFF2-40B4-BE49-F238E27FC236}">
                <a16:creationId xmlns:a16="http://schemas.microsoft.com/office/drawing/2014/main" id="{BD797FC2-CA4E-58E8-745B-A966763A5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/>
              <a:pPr/>
              <a:t>24</a:t>
            </a:fld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6">
            <a:extLst>
              <a:ext uri="{FF2B5EF4-FFF2-40B4-BE49-F238E27FC236}">
                <a16:creationId xmlns:a16="http://schemas.microsoft.com/office/drawing/2014/main" id="{A1A0BA5F-E76A-CBD7-9E08-B62F887325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914401"/>
            <a:ext cx="5027613" cy="5027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388" name="Rectangle 5">
            <a:extLst>
              <a:ext uri="{FF2B5EF4-FFF2-40B4-BE49-F238E27FC236}">
                <a16:creationId xmlns:a16="http://schemas.microsoft.com/office/drawing/2014/main" id="{D24CD875-817F-5F58-1D09-1CA4824E6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181100" y="6057557"/>
            <a:ext cx="91440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*no scaling or centering</a:t>
            </a:r>
          </a:p>
        </p:txBody>
      </p:sp>
      <p:pic>
        <p:nvPicPr>
          <p:cNvPr id="16389" name="Picture 7">
            <a:extLst>
              <a:ext uri="{FF2B5EF4-FFF2-40B4-BE49-F238E27FC236}">
                <a16:creationId xmlns:a16="http://schemas.microsoft.com/office/drawing/2014/main" id="{97318105-4127-5DFB-4AA8-8846F70DC2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2388" y="915988"/>
            <a:ext cx="5027612" cy="5027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90" name="Picture 8">
            <a:extLst>
              <a:ext uri="{FF2B5EF4-FFF2-40B4-BE49-F238E27FC236}">
                <a16:creationId xmlns:a16="http://schemas.microsoft.com/office/drawing/2014/main" id="{2A0BCA0C-1B4C-3FF9-885A-744BE899C3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1066801"/>
            <a:ext cx="5027613" cy="5027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91" name="Picture 9">
            <a:extLst>
              <a:ext uri="{FF2B5EF4-FFF2-40B4-BE49-F238E27FC236}">
                <a16:creationId xmlns:a16="http://schemas.microsoft.com/office/drawing/2014/main" id="{900E6A64-66A8-D329-CDB6-41F36802C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176" y="1066801"/>
            <a:ext cx="5027613" cy="5027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392" name="Text Box 10">
            <a:extLst>
              <a:ext uri="{FF2B5EF4-FFF2-40B4-BE49-F238E27FC236}">
                <a16:creationId xmlns:a16="http://schemas.microsoft.com/office/drawing/2014/main" id="{1624D2AE-8C50-80CE-CB10-DD6AD0EC2F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86600" y="1600201"/>
            <a:ext cx="1752600" cy="54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3000">
                <a:solidFill>
                  <a:schemeClr val="bg1"/>
                </a:solidFill>
              </a:rPr>
              <a:t>glucose</a:t>
            </a:r>
          </a:p>
        </p:txBody>
      </p:sp>
      <p:sp>
        <p:nvSpPr>
          <p:cNvPr id="16393" name="Text Box 11">
            <a:extLst>
              <a:ext uri="{FF2B5EF4-FFF2-40B4-BE49-F238E27FC236}">
                <a16:creationId xmlns:a16="http://schemas.microsoft.com/office/drawing/2014/main" id="{3F23A1EE-F6F0-36BB-6F52-9512A0CCF6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72600" y="3794126"/>
            <a:ext cx="1752600" cy="54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3000">
                <a:solidFill>
                  <a:schemeClr val="bg1"/>
                </a:solidFill>
              </a:rPr>
              <a:t>219021</a:t>
            </a:r>
          </a:p>
        </p:txBody>
      </p:sp>
      <p:sp>
        <p:nvSpPr>
          <p:cNvPr id="2" name="Slide Number Placeholder 7">
            <a:extLst>
              <a:ext uri="{FF2B5EF4-FFF2-40B4-BE49-F238E27FC236}">
                <a16:creationId xmlns:a16="http://schemas.microsoft.com/office/drawing/2014/main" id="{9341A5AA-45AC-52E9-4580-59782866C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577E40F5-0794-F969-F7D1-EB6A93A085D3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PCA example</a:t>
            </a:r>
            <a:br>
              <a:rPr lang="en-US" dirty="0"/>
            </a:br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615FD719-5C09-B8B2-CBF1-56E5EE2409D4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95770" cy="1984875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/>
              <a:t>Relationship between </a:t>
            </a:r>
          </a:p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/>
              <a:t>scores and loadings</a:t>
            </a:r>
            <a:br>
              <a:rPr lang="en-US"/>
            </a:br>
            <a:endParaRPr lang="en-US" dirty="0"/>
          </a:p>
        </p:txBody>
      </p:sp>
      <p:pic>
        <p:nvPicPr>
          <p:cNvPr id="17410" name="Picture 17">
            <a:extLst>
              <a:ext uri="{FF2B5EF4-FFF2-40B4-BE49-F238E27FC236}">
                <a16:creationId xmlns:a16="http://schemas.microsoft.com/office/drawing/2014/main" id="{C16D682C-A426-4FAA-A7A4-05603C4B5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6601" y="150312"/>
            <a:ext cx="2743200" cy="274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2D6E51CC-C22B-60C8-DF56-2E25B8C07687}"/>
              </a:ext>
            </a:extLst>
          </p:cNvPr>
          <p:cNvGrpSpPr/>
          <p:nvPr/>
        </p:nvGrpSpPr>
        <p:grpSpPr>
          <a:xfrm>
            <a:off x="1524002" y="2670676"/>
            <a:ext cx="9143999" cy="4037012"/>
            <a:chOff x="1524001" y="2135188"/>
            <a:chExt cx="9143999" cy="4037012"/>
          </a:xfrm>
        </p:grpSpPr>
        <p:pic>
          <p:nvPicPr>
            <p:cNvPr id="17411" name="Picture 16">
              <a:extLst>
                <a:ext uri="{FF2B5EF4-FFF2-40B4-BE49-F238E27FC236}">
                  <a16:creationId xmlns:a16="http://schemas.microsoft.com/office/drawing/2014/main" id="{14879272-F91B-EDA0-588F-16EB6D4DA40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4001" y="2516188"/>
              <a:ext cx="5584825" cy="36560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7412" name="Picture 2">
              <a:extLst>
                <a:ext uri="{FF2B5EF4-FFF2-40B4-BE49-F238E27FC236}">
                  <a16:creationId xmlns:a16="http://schemas.microsoft.com/office/drawing/2014/main" id="{F2F20144-3F4C-B47E-A76C-0FAB9F7E1E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11988" y="2135188"/>
              <a:ext cx="3656012" cy="36560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414" name="Line 14">
              <a:extLst>
                <a:ext uri="{FF2B5EF4-FFF2-40B4-BE49-F238E27FC236}">
                  <a16:creationId xmlns:a16="http://schemas.microsoft.com/office/drawing/2014/main" id="{905F8B5B-0F14-BAAA-FA8D-850C539F2A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324600" y="4649788"/>
              <a:ext cx="3505200" cy="76200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prstDash val="sysDot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415" name="Line 13">
              <a:extLst>
                <a:ext uri="{FF2B5EF4-FFF2-40B4-BE49-F238E27FC236}">
                  <a16:creationId xmlns:a16="http://schemas.microsoft.com/office/drawing/2014/main" id="{69AD7ADF-085F-7AD6-8EF4-F39E5D606EB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43400" y="3005138"/>
              <a:ext cx="4344988" cy="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prstDash val="sysDot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Slide Number Placeholder 7">
            <a:extLst>
              <a:ext uri="{FF2B5EF4-FFF2-40B4-BE49-F238E27FC236}">
                <a16:creationId xmlns:a16="http://schemas.microsoft.com/office/drawing/2014/main" id="{A4A9194F-E7B2-25E5-034D-72BC39C3D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5558B7-0EF6-F354-21BF-D376AE0C912A}"/>
              </a:ext>
            </a:extLst>
          </p:cNvPr>
          <p:cNvSpPr txBox="1"/>
          <p:nvPr/>
        </p:nvSpPr>
        <p:spPr>
          <a:xfrm>
            <a:off x="9692014" y="1340128"/>
            <a:ext cx="63569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loadings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FE4F1E-7A64-82BA-3EEB-82CDB8B30AA3}"/>
              </a:ext>
            </a:extLst>
          </p:cNvPr>
          <p:cNvSpPr txBox="1"/>
          <p:nvPr/>
        </p:nvSpPr>
        <p:spPr>
          <a:xfrm>
            <a:off x="10458190" y="4537799"/>
            <a:ext cx="63569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scores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25A11F-4567-A1FE-5C45-6AB11D72FEC1}"/>
              </a:ext>
            </a:extLst>
          </p:cNvPr>
          <p:cNvSpPr txBox="1"/>
          <p:nvPr/>
        </p:nvSpPr>
        <p:spPr>
          <a:xfrm>
            <a:off x="1720243" y="2673743"/>
            <a:ext cx="63569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top loading variable’s scatterplot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947F087-003E-7E2D-49E4-F1249AE62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332" y="1813099"/>
            <a:ext cx="1159260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rgbClr val="257CFF"/>
                </a:solidFill>
              </a:rPr>
              <a:t>Follow along with the following tutorial: 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https://creativedatasolutions.github.io/CDS.courses/courses/network_mapping_101/docs/partial/multivariate/#pca</a:t>
            </a:r>
          </a:p>
          <a:p>
            <a:pPr marL="0" indent="0">
              <a:buNone/>
            </a:pPr>
            <a:endParaRPr lang="en-US" sz="3200" dirty="0">
              <a:solidFill>
                <a:srgbClr val="257CFF"/>
              </a:solidFill>
            </a:endParaRP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5DFD0BD8-1F7F-5C61-1A62-1DB1A68E06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9333" y="43307"/>
            <a:ext cx="11183937" cy="1325562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Your turn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7">
            <a:extLst>
              <a:ext uri="{FF2B5EF4-FFF2-40B4-BE49-F238E27FC236}">
                <a16:creationId xmlns:a16="http://schemas.microsoft.com/office/drawing/2014/main" id="{D8177727-41B6-23CE-3619-F1F7ACE9B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>
                <a:solidFill>
                  <a:schemeClr val="bg1"/>
                </a:solidFill>
              </a:rPr>
              <a:pPr/>
              <a:t>27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4851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E089101-187B-7BFB-921B-0B3CC9A9EB90}"/>
              </a:ext>
            </a:extLst>
          </p:cNvPr>
          <p:cNvSpPr txBox="1"/>
          <p:nvPr/>
        </p:nvSpPr>
        <p:spPr>
          <a:xfrm>
            <a:off x="613776" y="6481796"/>
            <a:ext cx="1140912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https://creativedatasolutions.github.io/CDS.courses/courses/network_mapping_101/docs/partial/model/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F20278-3A82-30E7-829B-C309B987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B68287-0431-9BB5-D23C-05076BB96B7B}"/>
              </a:ext>
            </a:extLst>
          </p:cNvPr>
          <p:cNvSpPr txBox="1"/>
          <p:nvPr/>
        </p:nvSpPr>
        <p:spPr>
          <a:xfrm>
            <a:off x="212942" y="1316079"/>
            <a:ext cx="11912253" cy="5017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predict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sample classification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optimize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model performance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select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important features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visualize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model performance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feature importance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92C46FD-EFB3-7A41-AA63-48F86B71E34D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Machine learning</a:t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9CBBE9-43F6-BBB9-E4CD-F7A09C7213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98"/>
          <a:stretch/>
        </p:blipFill>
        <p:spPr>
          <a:xfrm>
            <a:off x="4684733" y="958823"/>
            <a:ext cx="7501457" cy="28375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939B4F0-96FA-7331-1611-7AD762498E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2207" y="4081738"/>
            <a:ext cx="7519793" cy="2323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0559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F20278-3A82-30E7-829B-C309B987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B68287-0431-9BB5-D23C-05076BB96B7B}"/>
              </a:ext>
            </a:extLst>
          </p:cNvPr>
          <p:cNvSpPr txBox="1"/>
          <p:nvPr/>
        </p:nvSpPr>
        <p:spPr>
          <a:xfrm>
            <a:off x="212943" y="1316079"/>
            <a:ext cx="2555424" cy="585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model validation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92C46FD-EFB3-7A41-AA63-48F86B71E34D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Machine learning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EE9F3F-40C1-46E6-2730-A13E2B14D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0414" y="1075850"/>
            <a:ext cx="8103486" cy="54101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C6D456D-F7B9-90FB-7D43-948AAB50F7D6}"/>
              </a:ext>
            </a:extLst>
          </p:cNvPr>
          <p:cNvSpPr txBox="1"/>
          <p:nvPr/>
        </p:nvSpPr>
        <p:spPr>
          <a:xfrm>
            <a:off x="5464337" y="6553799"/>
            <a:ext cx="6358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https://scikit-learn.org/stable/modules/cross_validation.html</a:t>
            </a:r>
          </a:p>
        </p:txBody>
      </p:sp>
    </p:spTree>
    <p:extLst>
      <p:ext uri="{BB962C8B-B14F-4D97-AF65-F5344CB8AC3E}">
        <p14:creationId xmlns:p14="http://schemas.microsoft.com/office/powerpoint/2010/main" val="1607170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1">
            <a:extLst>
              <a:ext uri="{FF2B5EF4-FFF2-40B4-BE49-F238E27FC236}">
                <a16:creationId xmlns:a16="http://schemas.microsoft.com/office/drawing/2014/main" id="{E43C88F7-E2B4-9A1D-9A43-856FDCA7A5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219201"/>
            <a:ext cx="9144000" cy="539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15">
            <a:extLst>
              <a:ext uri="{FF2B5EF4-FFF2-40B4-BE49-F238E27FC236}">
                <a16:creationId xmlns:a16="http://schemas.microsoft.com/office/drawing/2014/main" id="{D8BB1EE3-B078-CA82-78A4-57C1D987F7EF}"/>
              </a:ext>
            </a:extLst>
          </p:cNvPr>
          <p:cNvSpPr txBox="1">
            <a:spLocks noChangeArrowheads="1"/>
          </p:cNvSpPr>
          <p:nvPr/>
        </p:nvSpPr>
        <p:spPr>
          <a:xfrm>
            <a:off x="19050" y="30519"/>
            <a:ext cx="91440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b="1" dirty="0">
                <a:solidFill>
                  <a:srgbClr val="257CFF"/>
                </a:solidFill>
                <a:latin typeface="Comic Sans MS" panose="030F0702030302020204" pitchFamily="66" charset="0"/>
              </a:rPr>
              <a:t> Analysis at the metabolomic scale</a:t>
            </a:r>
          </a:p>
        </p:txBody>
      </p:sp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920A9E5A-B57B-224F-1547-2794A91B8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/>
              <a:pPr/>
              <a:t>3</a:t>
            </a:fld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3956181-6A7B-BE26-EECE-4B20F1D2E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7757" y="657824"/>
            <a:ext cx="7861300" cy="5895975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F20278-3A82-30E7-829B-C309B987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B68287-0431-9BB5-D23C-05076BB96B7B}"/>
              </a:ext>
            </a:extLst>
          </p:cNvPr>
          <p:cNvSpPr txBox="1"/>
          <p:nvPr/>
        </p:nvSpPr>
        <p:spPr>
          <a:xfrm>
            <a:off x="212943" y="1316079"/>
            <a:ext cx="2555424" cy="1139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model training and validation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92C46FD-EFB3-7A41-AA63-48F86B71E34D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Machine learning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6D456D-F7B9-90FB-7D43-948AAB50F7D6}"/>
              </a:ext>
            </a:extLst>
          </p:cNvPr>
          <p:cNvSpPr txBox="1"/>
          <p:nvPr/>
        </p:nvSpPr>
        <p:spPr>
          <a:xfrm>
            <a:off x="5464337" y="6553799"/>
            <a:ext cx="6358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https://en.wikipedia.org/wiki/Learning_curve_(machine_learning)</a:t>
            </a:r>
          </a:p>
        </p:txBody>
      </p:sp>
    </p:spTree>
    <p:extLst>
      <p:ext uri="{BB962C8B-B14F-4D97-AF65-F5344CB8AC3E}">
        <p14:creationId xmlns:p14="http://schemas.microsoft.com/office/powerpoint/2010/main" val="14794115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E089101-187B-7BFB-921B-0B3CC9A9EB90}"/>
              </a:ext>
            </a:extLst>
          </p:cNvPr>
          <p:cNvSpPr txBox="1"/>
          <p:nvPr/>
        </p:nvSpPr>
        <p:spPr>
          <a:xfrm>
            <a:off x="667121" y="6593595"/>
            <a:ext cx="1249120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https://www.researchgate.net/publication/359896672_A_Review_of_Machine_Learning_Methods_Applied_to_Structural_Dynamics_and_Vibroacoustic/figures?lo=1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F20278-3A82-30E7-829B-C309B987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B68287-0431-9BB5-D23C-05076BB96B7B}"/>
              </a:ext>
            </a:extLst>
          </p:cNvPr>
          <p:cNvSpPr txBox="1"/>
          <p:nvPr/>
        </p:nvSpPr>
        <p:spPr>
          <a:xfrm>
            <a:off x="212943" y="1316079"/>
            <a:ext cx="2555424" cy="585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bias vs. variance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92C46FD-EFB3-7A41-AA63-48F86B71E34D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Machine learning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D1D07C-6C26-C0CD-7EC7-DD309D3BAF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75" r="66685"/>
          <a:stretch/>
        </p:blipFill>
        <p:spPr>
          <a:xfrm>
            <a:off x="1633061" y="2007831"/>
            <a:ext cx="4203718" cy="405380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384E12-7C24-67EE-118E-8AF2073EF7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903" t="1580"/>
          <a:stretch/>
        </p:blipFill>
        <p:spPr>
          <a:xfrm>
            <a:off x="6224187" y="1972312"/>
            <a:ext cx="4050082" cy="4124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3765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E089101-187B-7BFB-921B-0B3CC9A9EB90}"/>
              </a:ext>
            </a:extLst>
          </p:cNvPr>
          <p:cNvSpPr txBox="1"/>
          <p:nvPr/>
        </p:nvSpPr>
        <p:spPr>
          <a:xfrm>
            <a:off x="667121" y="6593595"/>
            <a:ext cx="1249120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https://en.wikipedia.org/wiki/Evaluation_of_binary_classifiers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F20278-3A82-30E7-829B-C309B987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B68287-0431-9BB5-D23C-05076BB96B7B}"/>
              </a:ext>
            </a:extLst>
          </p:cNvPr>
          <p:cNvSpPr txBox="1"/>
          <p:nvPr/>
        </p:nvSpPr>
        <p:spPr>
          <a:xfrm>
            <a:off x="212942" y="1316079"/>
            <a:ext cx="6848257" cy="585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classification performance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92C46FD-EFB3-7A41-AA63-48F86B71E34D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Machine learning</a:t>
            </a:r>
            <a:br>
              <a:rPr lang="en-US" dirty="0"/>
            </a:b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AAAF436-4039-4694-60E0-3BCDE2B39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69" y="1828905"/>
            <a:ext cx="11262662" cy="4760613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FABC4785-DDAD-F7C7-E395-BF98EFD8611E}"/>
              </a:ext>
            </a:extLst>
          </p:cNvPr>
          <p:cNvGrpSpPr/>
          <p:nvPr/>
        </p:nvGrpSpPr>
        <p:grpSpPr>
          <a:xfrm>
            <a:off x="651005" y="1824828"/>
            <a:ext cx="11063626" cy="4733446"/>
            <a:chOff x="651005" y="1824828"/>
            <a:chExt cx="11063626" cy="473344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63D64DC-B37D-1E38-2497-10FF6FE2B199}"/>
                </a:ext>
              </a:extLst>
            </p:cNvPr>
            <p:cNvSpPr/>
            <p:nvPr/>
          </p:nvSpPr>
          <p:spPr>
            <a:xfrm>
              <a:off x="6375400" y="1824828"/>
              <a:ext cx="5339231" cy="473344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2DB9792-AF74-0442-62AA-FAE3B2F88ACE}"/>
                </a:ext>
              </a:extLst>
            </p:cNvPr>
            <p:cNvSpPr/>
            <p:nvPr/>
          </p:nvSpPr>
          <p:spPr>
            <a:xfrm>
              <a:off x="651005" y="4395777"/>
              <a:ext cx="6079995" cy="212832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59190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F20278-3A82-30E7-829B-C309B987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B68287-0431-9BB5-D23C-05076BB96B7B}"/>
              </a:ext>
            </a:extLst>
          </p:cNvPr>
          <p:cNvSpPr txBox="1"/>
          <p:nvPr/>
        </p:nvSpPr>
        <p:spPr>
          <a:xfrm>
            <a:off x="212942" y="1316079"/>
            <a:ext cx="11912253" cy="1139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cross-validation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92C46FD-EFB3-7A41-AA63-48F86B71E34D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Machine learning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EAC28F-A789-3219-9EE3-69B8C5A9E3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0" b="1"/>
          <a:stretch/>
        </p:blipFill>
        <p:spPr>
          <a:xfrm>
            <a:off x="4368203" y="917410"/>
            <a:ext cx="7823797" cy="53661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359E15-A7C0-3480-1CD6-30503E469305}"/>
              </a:ext>
            </a:extLst>
          </p:cNvPr>
          <p:cNvSpPr txBox="1"/>
          <p:nvPr/>
        </p:nvSpPr>
        <p:spPr>
          <a:xfrm>
            <a:off x="5464337" y="6553799"/>
            <a:ext cx="6358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https://scikit-learn.org/stable/modules/cross_validation.html</a:t>
            </a:r>
          </a:p>
        </p:txBody>
      </p:sp>
    </p:spTree>
    <p:extLst>
      <p:ext uri="{BB962C8B-B14F-4D97-AF65-F5344CB8AC3E}">
        <p14:creationId xmlns:p14="http://schemas.microsoft.com/office/powerpoint/2010/main" val="30756894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F20278-3A82-30E7-829B-C309B987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B68287-0431-9BB5-D23C-05076BB96B7B}"/>
              </a:ext>
            </a:extLst>
          </p:cNvPr>
          <p:cNvSpPr txBox="1"/>
          <p:nvPr/>
        </p:nvSpPr>
        <p:spPr>
          <a:xfrm>
            <a:off x="212942" y="1316079"/>
            <a:ext cx="11912253" cy="1139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feature selection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92C46FD-EFB3-7A41-AA63-48F86B71E34D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Machine learning</a:t>
            </a:r>
            <a:br>
              <a:rPr lang="en-US" dirty="0"/>
            </a:b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359E15-A7C0-3480-1CD6-30503E469305}"/>
              </a:ext>
            </a:extLst>
          </p:cNvPr>
          <p:cNvSpPr txBox="1"/>
          <p:nvPr/>
        </p:nvSpPr>
        <p:spPr>
          <a:xfrm>
            <a:off x="4013200" y="6486003"/>
            <a:ext cx="777775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https://scikit-learn.org/stable/modules/feature_selection.html#feature-selection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BDDCB74-631A-2102-E468-5E9716D226CD}"/>
              </a:ext>
            </a:extLst>
          </p:cNvPr>
          <p:cNvGrpSpPr/>
          <p:nvPr/>
        </p:nvGrpSpPr>
        <p:grpSpPr>
          <a:xfrm>
            <a:off x="2855022" y="2144276"/>
            <a:ext cx="9228571" cy="4314286"/>
            <a:chOff x="3183236" y="1227635"/>
            <a:chExt cx="9228571" cy="431428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816A49D-B59E-8679-290D-2F1E254AC0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83236" y="1227635"/>
              <a:ext cx="9228571" cy="4314286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F0C541F-7E1A-606A-AA01-DDD333C014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1817" r="46933"/>
            <a:stretch/>
          </p:blipFill>
          <p:spPr>
            <a:xfrm rot="16200000">
              <a:off x="2609857" y="3040675"/>
              <a:ext cx="2351443" cy="8890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062805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F20278-3A82-30E7-829B-C309B987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B68287-0431-9BB5-D23C-05076BB96B7B}"/>
              </a:ext>
            </a:extLst>
          </p:cNvPr>
          <p:cNvSpPr txBox="1"/>
          <p:nvPr/>
        </p:nvSpPr>
        <p:spPr>
          <a:xfrm>
            <a:off x="212942" y="1316079"/>
            <a:ext cx="11912253" cy="2247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Random Forest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cross-validation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feature selection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92C46FD-EFB3-7A41-AA63-48F86B71E34D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Machine learning</a:t>
            </a:r>
            <a:br>
              <a:rPr lang="en-US" dirty="0"/>
            </a:b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359E15-A7C0-3480-1CD6-30503E469305}"/>
              </a:ext>
            </a:extLst>
          </p:cNvPr>
          <p:cNvSpPr txBox="1"/>
          <p:nvPr/>
        </p:nvSpPr>
        <p:spPr>
          <a:xfrm>
            <a:off x="5393998" y="6515910"/>
            <a:ext cx="6358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https://mlu-explain.github.io/random-forest/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B15E74-580A-B868-23F1-1E4B97D53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5077" y="1077438"/>
            <a:ext cx="7903981" cy="5408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7628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F20278-3A82-30E7-829B-C309B987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B68287-0431-9BB5-D23C-05076BB96B7B}"/>
              </a:ext>
            </a:extLst>
          </p:cNvPr>
          <p:cNvSpPr txBox="1"/>
          <p:nvPr/>
        </p:nvSpPr>
        <p:spPr>
          <a:xfrm>
            <a:off x="212942" y="1316079"/>
            <a:ext cx="11912253" cy="1693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Random Forest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decision path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92C46FD-EFB3-7A41-AA63-48F86B71E34D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Machine learning</a:t>
            </a:r>
            <a:br>
              <a:rPr lang="en-US" dirty="0"/>
            </a:b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359E15-A7C0-3480-1CD6-30503E469305}"/>
              </a:ext>
            </a:extLst>
          </p:cNvPr>
          <p:cNvSpPr txBox="1"/>
          <p:nvPr/>
        </p:nvSpPr>
        <p:spPr>
          <a:xfrm>
            <a:off x="5393998" y="6515910"/>
            <a:ext cx="6358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https://github.com/parrt/dtreeviz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B483DA1-84C3-C8A8-1919-718862AF91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3998" y="454520"/>
            <a:ext cx="5559071" cy="6054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733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F20278-3A82-30E7-829B-C309B987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B68287-0431-9BB5-D23C-05076BB96B7B}"/>
              </a:ext>
            </a:extLst>
          </p:cNvPr>
          <p:cNvSpPr txBox="1"/>
          <p:nvPr/>
        </p:nvSpPr>
        <p:spPr>
          <a:xfrm>
            <a:off x="212942" y="1316079"/>
            <a:ext cx="11912253" cy="1693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Random Forest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decision path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92C46FD-EFB3-7A41-AA63-48F86B71E34D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Machine learning</a:t>
            </a:r>
            <a:br>
              <a:rPr lang="en-US" dirty="0"/>
            </a:b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359E15-A7C0-3480-1CD6-30503E469305}"/>
              </a:ext>
            </a:extLst>
          </p:cNvPr>
          <p:cNvSpPr txBox="1"/>
          <p:nvPr/>
        </p:nvSpPr>
        <p:spPr>
          <a:xfrm>
            <a:off x="5393998" y="6515910"/>
            <a:ext cx="6358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https://github.com/parrt/dtreeviz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23DA9D-8C33-47E3-D3E0-A96C473778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327"/>
          <a:stretch/>
        </p:blipFill>
        <p:spPr>
          <a:xfrm>
            <a:off x="4528609" y="510639"/>
            <a:ext cx="5961591" cy="6005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45874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F20278-3A82-30E7-829B-C309B987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B68287-0431-9BB5-D23C-05076BB96B7B}"/>
              </a:ext>
            </a:extLst>
          </p:cNvPr>
          <p:cNvSpPr txBox="1"/>
          <p:nvPr/>
        </p:nvSpPr>
        <p:spPr>
          <a:xfrm>
            <a:off x="212942" y="1316079"/>
            <a:ext cx="11912253" cy="1139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autoML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92C46FD-EFB3-7A41-AA63-48F86B71E34D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Machine learning</a:t>
            </a:r>
            <a:br>
              <a:rPr lang="en-US" dirty="0"/>
            </a:b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359E15-A7C0-3480-1CD6-30503E469305}"/>
              </a:ext>
            </a:extLst>
          </p:cNvPr>
          <p:cNvSpPr txBox="1"/>
          <p:nvPr/>
        </p:nvSpPr>
        <p:spPr>
          <a:xfrm>
            <a:off x="5393998" y="6515910"/>
            <a:ext cx="6358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https://pycaret.gitbook.io/docs/get-started/quickstart?q=leaderboard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C6DCC0-B91C-9004-F8BB-CC20A9650D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9105" y="1238523"/>
            <a:ext cx="7809486" cy="485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1267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947F087-003E-7E2D-49E4-F1249AE62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332" y="1813099"/>
            <a:ext cx="1159260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rgbClr val="257CFF"/>
                </a:solidFill>
              </a:rPr>
              <a:t>Follow along with the following tutorial: 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https://creativedatasolutions.github.io/CDS.courses/courses/network_mapping_101/docs/partial/model/</a:t>
            </a:r>
          </a:p>
          <a:p>
            <a:pPr marL="0" indent="0">
              <a:buNone/>
            </a:pPr>
            <a:endParaRPr lang="en-US" sz="3200" dirty="0">
              <a:solidFill>
                <a:srgbClr val="257CFF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CDC09B9-8C14-70F1-45B3-6D8AA5701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>
                <a:solidFill>
                  <a:schemeClr val="bg1"/>
                </a:solidFill>
              </a:rPr>
              <a:pPr/>
              <a:t>39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5DFD0BD8-1F7F-5C61-1A62-1DB1A68E06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9333" y="43307"/>
            <a:ext cx="11183937" cy="1325562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Your turn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196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0" name="Group 2">
            <a:extLst>
              <a:ext uri="{FF2B5EF4-FFF2-40B4-BE49-F238E27FC236}">
                <a16:creationId xmlns:a16="http://schemas.microsoft.com/office/drawing/2014/main" id="{F2704C1E-22C0-939E-5938-29C7B4EA9D8F}"/>
              </a:ext>
            </a:extLst>
          </p:cNvPr>
          <p:cNvGrpSpPr>
            <a:grpSpLocks/>
          </p:cNvGrpSpPr>
          <p:nvPr/>
        </p:nvGrpSpPr>
        <p:grpSpPr bwMode="auto">
          <a:xfrm>
            <a:off x="2286000" y="4876800"/>
            <a:ext cx="2971800" cy="1524000"/>
            <a:chOff x="2064" y="3168"/>
            <a:chExt cx="1872" cy="960"/>
          </a:xfrm>
        </p:grpSpPr>
        <p:grpSp>
          <p:nvGrpSpPr>
            <p:cNvPr id="7211" name="Group 3">
              <a:extLst>
                <a:ext uri="{FF2B5EF4-FFF2-40B4-BE49-F238E27FC236}">
                  <a16:creationId xmlns:a16="http://schemas.microsoft.com/office/drawing/2014/main" id="{E056D42B-E970-0DA9-34E3-0ADA6D0681C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64" y="3168"/>
              <a:ext cx="1584" cy="672"/>
              <a:chOff x="2064" y="3168"/>
              <a:chExt cx="1584" cy="672"/>
            </a:xfrm>
          </p:grpSpPr>
          <p:sp>
            <p:nvSpPr>
              <p:cNvPr id="7221" name="Rectangle 4">
                <a:extLst>
                  <a:ext uri="{FF2B5EF4-FFF2-40B4-BE49-F238E27FC236}">
                    <a16:creationId xmlns:a16="http://schemas.microsoft.com/office/drawing/2014/main" id="{8499B851-C0CA-9204-5388-D95125D17C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4" y="3168"/>
                <a:ext cx="1584" cy="672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pic>
            <p:nvPicPr>
              <p:cNvPr id="7222" name="Picture 5" descr="Clipboard11">
                <a:extLst>
                  <a:ext uri="{FF2B5EF4-FFF2-40B4-BE49-F238E27FC236}">
                    <a16:creationId xmlns:a16="http://schemas.microsoft.com/office/drawing/2014/main" id="{D8478B25-5067-0B67-43F8-102BB3DEA39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24" y="3228"/>
                <a:ext cx="1488" cy="5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7212" name="Group 6">
              <a:extLst>
                <a:ext uri="{FF2B5EF4-FFF2-40B4-BE49-F238E27FC236}">
                  <a16:creationId xmlns:a16="http://schemas.microsoft.com/office/drawing/2014/main" id="{C1783E6E-D971-E9CA-A9F2-A5EDBB95BD0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60" y="3264"/>
              <a:ext cx="1584" cy="672"/>
              <a:chOff x="2064" y="3168"/>
              <a:chExt cx="1584" cy="672"/>
            </a:xfrm>
          </p:grpSpPr>
          <p:sp>
            <p:nvSpPr>
              <p:cNvPr id="7219" name="Rectangle 7">
                <a:extLst>
                  <a:ext uri="{FF2B5EF4-FFF2-40B4-BE49-F238E27FC236}">
                    <a16:creationId xmlns:a16="http://schemas.microsoft.com/office/drawing/2014/main" id="{C1C1AF77-1EE0-63D7-E769-4BDB9490BF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4" y="3168"/>
                <a:ext cx="1584" cy="672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pic>
            <p:nvPicPr>
              <p:cNvPr id="7220" name="Picture 8" descr="Clipboard11">
                <a:extLst>
                  <a:ext uri="{FF2B5EF4-FFF2-40B4-BE49-F238E27FC236}">
                    <a16:creationId xmlns:a16="http://schemas.microsoft.com/office/drawing/2014/main" id="{A90CBF78-7709-A8E5-379E-6A26E3D0E91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24" y="3228"/>
                <a:ext cx="1488" cy="5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7213" name="Group 9">
              <a:extLst>
                <a:ext uri="{FF2B5EF4-FFF2-40B4-BE49-F238E27FC236}">
                  <a16:creationId xmlns:a16="http://schemas.microsoft.com/office/drawing/2014/main" id="{450692C2-8F44-C72A-4AD6-0D9D412CD97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56" y="3360"/>
              <a:ext cx="1584" cy="672"/>
              <a:chOff x="2064" y="3168"/>
              <a:chExt cx="1584" cy="672"/>
            </a:xfrm>
          </p:grpSpPr>
          <p:sp>
            <p:nvSpPr>
              <p:cNvPr id="7217" name="Rectangle 10">
                <a:extLst>
                  <a:ext uri="{FF2B5EF4-FFF2-40B4-BE49-F238E27FC236}">
                    <a16:creationId xmlns:a16="http://schemas.microsoft.com/office/drawing/2014/main" id="{17106D70-8FA6-78A3-D9B2-8D11BBD5A5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4" y="3168"/>
                <a:ext cx="1584" cy="672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pic>
            <p:nvPicPr>
              <p:cNvPr id="7218" name="Picture 11" descr="Clipboard11">
                <a:extLst>
                  <a:ext uri="{FF2B5EF4-FFF2-40B4-BE49-F238E27FC236}">
                    <a16:creationId xmlns:a16="http://schemas.microsoft.com/office/drawing/2014/main" id="{4E2ACA9E-9A92-04C0-B9B2-F786655A4D5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24" y="3228"/>
                <a:ext cx="1488" cy="5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7214" name="Group 12">
              <a:extLst>
                <a:ext uri="{FF2B5EF4-FFF2-40B4-BE49-F238E27FC236}">
                  <a16:creationId xmlns:a16="http://schemas.microsoft.com/office/drawing/2014/main" id="{C134698E-802F-E33C-B2CF-5DDE417DF9B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352" y="3456"/>
              <a:ext cx="1584" cy="672"/>
              <a:chOff x="2064" y="3168"/>
              <a:chExt cx="1584" cy="672"/>
            </a:xfrm>
          </p:grpSpPr>
          <p:sp>
            <p:nvSpPr>
              <p:cNvPr id="7215" name="Rectangle 13">
                <a:extLst>
                  <a:ext uri="{FF2B5EF4-FFF2-40B4-BE49-F238E27FC236}">
                    <a16:creationId xmlns:a16="http://schemas.microsoft.com/office/drawing/2014/main" id="{357A0CC5-6011-4535-E1D3-52B1D03A3E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4" y="3168"/>
                <a:ext cx="1584" cy="672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pic>
            <p:nvPicPr>
              <p:cNvPr id="7216" name="Picture 14" descr="Clipboard11">
                <a:extLst>
                  <a:ext uri="{FF2B5EF4-FFF2-40B4-BE49-F238E27FC236}">
                    <a16:creationId xmlns:a16="http://schemas.microsoft.com/office/drawing/2014/main" id="{E1088106-83FC-DB04-FE21-CA7821CF689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24" y="3228"/>
                <a:ext cx="1488" cy="5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7171" name="Rectangle 15">
            <a:extLst>
              <a:ext uri="{FF2B5EF4-FFF2-40B4-BE49-F238E27FC236}">
                <a16:creationId xmlns:a16="http://schemas.microsoft.com/office/drawing/2014/main" id="{85FEDF2D-C505-D099-CF93-549589A9C74D}"/>
              </a:ext>
            </a:extLst>
          </p:cNvPr>
          <p:cNvSpPr>
            <a:spLocks noGrp="1" noChangeArrowheads="1"/>
          </p:cNvSpPr>
          <p:nvPr>
            <p:ph type="ctrTitle" idx="4294967295"/>
          </p:nvPr>
        </p:nvSpPr>
        <p:spPr>
          <a:xfrm>
            <a:off x="19050" y="30519"/>
            <a:ext cx="9144000" cy="838200"/>
          </a:xfrm>
        </p:spPr>
        <p:txBody>
          <a:bodyPr>
            <a:normAutofit/>
          </a:bodyPr>
          <a:lstStyle/>
          <a:p>
            <a:r>
              <a:rPr lang="en-US" altLang="en-US" sz="4000" b="1" dirty="0">
                <a:solidFill>
                  <a:srgbClr val="257CFF"/>
                </a:solidFill>
                <a:latin typeface="Comic Sans MS" panose="030F0702030302020204" pitchFamily="66" charset="0"/>
              </a:rPr>
              <a:t>  Integrate high-dimensional data</a:t>
            </a:r>
          </a:p>
        </p:txBody>
      </p:sp>
      <p:grpSp>
        <p:nvGrpSpPr>
          <p:cNvPr id="7172" name="Group 16">
            <a:extLst>
              <a:ext uri="{FF2B5EF4-FFF2-40B4-BE49-F238E27FC236}">
                <a16:creationId xmlns:a16="http://schemas.microsoft.com/office/drawing/2014/main" id="{6A60C147-342B-180D-5F57-02BC60D10C45}"/>
              </a:ext>
            </a:extLst>
          </p:cNvPr>
          <p:cNvGrpSpPr>
            <a:grpSpLocks/>
          </p:cNvGrpSpPr>
          <p:nvPr/>
        </p:nvGrpSpPr>
        <p:grpSpPr bwMode="auto">
          <a:xfrm>
            <a:off x="2286000" y="2819400"/>
            <a:ext cx="2533650" cy="2533650"/>
            <a:chOff x="3348" y="2004"/>
            <a:chExt cx="1596" cy="1596"/>
          </a:xfrm>
        </p:grpSpPr>
        <p:grpSp>
          <p:nvGrpSpPr>
            <p:cNvPr id="7195" name="Group 17">
              <a:extLst>
                <a:ext uri="{FF2B5EF4-FFF2-40B4-BE49-F238E27FC236}">
                  <a16:creationId xmlns:a16="http://schemas.microsoft.com/office/drawing/2014/main" id="{B6406286-3F9D-158B-7A5C-36103B3A441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48" y="2004"/>
              <a:ext cx="1452" cy="1452"/>
              <a:chOff x="3348" y="2004"/>
              <a:chExt cx="1452" cy="1452"/>
            </a:xfrm>
          </p:grpSpPr>
          <p:grpSp>
            <p:nvGrpSpPr>
              <p:cNvPr id="7199" name="Group 18">
                <a:extLst>
                  <a:ext uri="{FF2B5EF4-FFF2-40B4-BE49-F238E27FC236}">
                    <a16:creationId xmlns:a16="http://schemas.microsoft.com/office/drawing/2014/main" id="{C34F59B1-30A2-BC12-2E25-23BB4DD9563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348" y="2004"/>
                <a:ext cx="1008" cy="1008"/>
                <a:chOff x="3360" y="1920"/>
                <a:chExt cx="1008" cy="1008"/>
              </a:xfrm>
            </p:grpSpPr>
            <p:sp>
              <p:nvSpPr>
                <p:cNvPr id="7209" name="Rectangle 19">
                  <a:extLst>
                    <a:ext uri="{FF2B5EF4-FFF2-40B4-BE49-F238E27FC236}">
                      <a16:creationId xmlns:a16="http://schemas.microsoft.com/office/drawing/2014/main" id="{C3FE8BAA-FE07-A381-B882-132218754B0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60" y="1920"/>
                  <a:ext cx="1008" cy="1008"/>
                </a:xfrm>
                <a:prstGeom prst="rect">
                  <a:avLst/>
                </a:prstGeom>
                <a:solidFill>
                  <a:srgbClr val="C0C0C0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/>
                </a:p>
              </p:txBody>
            </p:sp>
            <p:pic>
              <p:nvPicPr>
                <p:cNvPr id="7210" name="Picture 20" descr="microarray">
                  <a:extLst>
                    <a:ext uri="{FF2B5EF4-FFF2-40B4-BE49-F238E27FC236}">
                      <a16:creationId xmlns:a16="http://schemas.microsoft.com/office/drawing/2014/main" id="{93E57B49-CA0C-85EA-5C66-4EF8B10E0D7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420" y="1980"/>
                  <a:ext cx="912" cy="9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grpSp>
            <p:nvGrpSpPr>
              <p:cNvPr id="7200" name="Group 21">
                <a:extLst>
                  <a:ext uri="{FF2B5EF4-FFF2-40B4-BE49-F238E27FC236}">
                    <a16:creationId xmlns:a16="http://schemas.microsoft.com/office/drawing/2014/main" id="{D55852F0-F91C-0213-18D5-3B3825131B4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04" y="2148"/>
                <a:ext cx="1008" cy="1008"/>
                <a:chOff x="3360" y="1920"/>
                <a:chExt cx="1008" cy="1008"/>
              </a:xfrm>
            </p:grpSpPr>
            <p:sp>
              <p:nvSpPr>
                <p:cNvPr id="7207" name="Rectangle 22">
                  <a:extLst>
                    <a:ext uri="{FF2B5EF4-FFF2-40B4-BE49-F238E27FC236}">
                      <a16:creationId xmlns:a16="http://schemas.microsoft.com/office/drawing/2014/main" id="{82A5F71C-56BA-E1AE-7806-9C2EDF271E7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60" y="1920"/>
                  <a:ext cx="1008" cy="1008"/>
                </a:xfrm>
                <a:prstGeom prst="rect">
                  <a:avLst/>
                </a:prstGeom>
                <a:solidFill>
                  <a:srgbClr val="C0C0C0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/>
                </a:p>
              </p:txBody>
            </p:sp>
            <p:pic>
              <p:nvPicPr>
                <p:cNvPr id="7208" name="Picture 23" descr="microarray">
                  <a:extLst>
                    <a:ext uri="{FF2B5EF4-FFF2-40B4-BE49-F238E27FC236}">
                      <a16:creationId xmlns:a16="http://schemas.microsoft.com/office/drawing/2014/main" id="{E990B89C-AA7A-AC98-4B8D-54781A8EC5F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420" y="1980"/>
                  <a:ext cx="912" cy="9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grpSp>
            <p:nvGrpSpPr>
              <p:cNvPr id="7201" name="Group 24">
                <a:extLst>
                  <a:ext uri="{FF2B5EF4-FFF2-40B4-BE49-F238E27FC236}">
                    <a16:creationId xmlns:a16="http://schemas.microsoft.com/office/drawing/2014/main" id="{5029DA1E-7B8A-E017-302A-EBBB9E42A9C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648" y="2304"/>
                <a:ext cx="1008" cy="1008"/>
                <a:chOff x="3360" y="1920"/>
                <a:chExt cx="1008" cy="1008"/>
              </a:xfrm>
            </p:grpSpPr>
            <p:sp>
              <p:nvSpPr>
                <p:cNvPr id="7205" name="Rectangle 25">
                  <a:extLst>
                    <a:ext uri="{FF2B5EF4-FFF2-40B4-BE49-F238E27FC236}">
                      <a16:creationId xmlns:a16="http://schemas.microsoft.com/office/drawing/2014/main" id="{5B6670F9-6347-68B5-21EA-51F0C9846D3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60" y="1920"/>
                  <a:ext cx="1008" cy="1008"/>
                </a:xfrm>
                <a:prstGeom prst="rect">
                  <a:avLst/>
                </a:prstGeom>
                <a:solidFill>
                  <a:srgbClr val="C0C0C0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/>
                </a:p>
              </p:txBody>
            </p:sp>
            <p:pic>
              <p:nvPicPr>
                <p:cNvPr id="7206" name="Picture 26" descr="microarray">
                  <a:extLst>
                    <a:ext uri="{FF2B5EF4-FFF2-40B4-BE49-F238E27FC236}">
                      <a16:creationId xmlns:a16="http://schemas.microsoft.com/office/drawing/2014/main" id="{D7FB38C6-E222-7C85-AB42-5E23CE8C7F4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420" y="1980"/>
                  <a:ext cx="912" cy="9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grpSp>
            <p:nvGrpSpPr>
              <p:cNvPr id="7202" name="Group 27">
                <a:extLst>
                  <a:ext uri="{FF2B5EF4-FFF2-40B4-BE49-F238E27FC236}">
                    <a16:creationId xmlns:a16="http://schemas.microsoft.com/office/drawing/2014/main" id="{82199790-E30E-E579-97BF-1621772A62B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792" y="2448"/>
                <a:ext cx="1008" cy="1008"/>
                <a:chOff x="3360" y="1920"/>
                <a:chExt cx="1008" cy="1008"/>
              </a:xfrm>
            </p:grpSpPr>
            <p:sp>
              <p:nvSpPr>
                <p:cNvPr id="7203" name="Rectangle 28">
                  <a:extLst>
                    <a:ext uri="{FF2B5EF4-FFF2-40B4-BE49-F238E27FC236}">
                      <a16:creationId xmlns:a16="http://schemas.microsoft.com/office/drawing/2014/main" id="{B62B9DC5-8062-9CBD-DB53-56C32CC60A7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60" y="1920"/>
                  <a:ext cx="1008" cy="1008"/>
                </a:xfrm>
                <a:prstGeom prst="rect">
                  <a:avLst/>
                </a:prstGeom>
                <a:solidFill>
                  <a:srgbClr val="C0C0C0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/>
                </a:p>
              </p:txBody>
            </p:sp>
            <p:pic>
              <p:nvPicPr>
                <p:cNvPr id="7204" name="Picture 29" descr="microarray">
                  <a:extLst>
                    <a:ext uri="{FF2B5EF4-FFF2-40B4-BE49-F238E27FC236}">
                      <a16:creationId xmlns:a16="http://schemas.microsoft.com/office/drawing/2014/main" id="{B5050115-081B-282A-CB13-2AB8CA31449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420" y="1980"/>
                  <a:ext cx="912" cy="9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grpSp>
          <p:nvGrpSpPr>
            <p:cNvPr id="7196" name="Group 30">
              <a:extLst>
                <a:ext uri="{FF2B5EF4-FFF2-40B4-BE49-F238E27FC236}">
                  <a16:creationId xmlns:a16="http://schemas.microsoft.com/office/drawing/2014/main" id="{684A26E0-38B6-FC28-4A1C-84B19AC6CF1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36" y="2592"/>
              <a:ext cx="1008" cy="1008"/>
              <a:chOff x="3360" y="1920"/>
              <a:chExt cx="1008" cy="1008"/>
            </a:xfrm>
          </p:grpSpPr>
          <p:sp>
            <p:nvSpPr>
              <p:cNvPr id="7197" name="Rectangle 31">
                <a:extLst>
                  <a:ext uri="{FF2B5EF4-FFF2-40B4-BE49-F238E27FC236}">
                    <a16:creationId xmlns:a16="http://schemas.microsoft.com/office/drawing/2014/main" id="{9907622B-2DCB-B574-D0E9-478D212032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60" y="1920"/>
                <a:ext cx="1008" cy="1008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pic>
            <p:nvPicPr>
              <p:cNvPr id="7198" name="Picture 32" descr="microarray">
                <a:extLst>
                  <a:ext uri="{FF2B5EF4-FFF2-40B4-BE49-F238E27FC236}">
                    <a16:creationId xmlns:a16="http://schemas.microsoft.com/office/drawing/2014/main" id="{A8A30450-8027-30AD-42F5-1B921014EBE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420" y="1980"/>
                <a:ext cx="912" cy="9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7173" name="Group 33">
            <a:extLst>
              <a:ext uri="{FF2B5EF4-FFF2-40B4-BE49-F238E27FC236}">
                <a16:creationId xmlns:a16="http://schemas.microsoft.com/office/drawing/2014/main" id="{83E6D418-66C3-7A15-912F-93FD839FF927}"/>
              </a:ext>
            </a:extLst>
          </p:cNvPr>
          <p:cNvGrpSpPr>
            <a:grpSpLocks/>
          </p:cNvGrpSpPr>
          <p:nvPr/>
        </p:nvGrpSpPr>
        <p:grpSpPr bwMode="auto">
          <a:xfrm>
            <a:off x="2133600" y="1524000"/>
            <a:ext cx="2819400" cy="1981200"/>
            <a:chOff x="240" y="3120"/>
            <a:chExt cx="1776" cy="1248"/>
          </a:xfrm>
        </p:grpSpPr>
        <p:grpSp>
          <p:nvGrpSpPr>
            <p:cNvPr id="7183" name="Group 34">
              <a:extLst>
                <a:ext uri="{FF2B5EF4-FFF2-40B4-BE49-F238E27FC236}">
                  <a16:creationId xmlns:a16="http://schemas.microsoft.com/office/drawing/2014/main" id="{A82D4B5C-9075-9EE7-D871-85CD25A03A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0" y="3120"/>
              <a:ext cx="1488" cy="960"/>
              <a:chOff x="240" y="3120"/>
              <a:chExt cx="1488" cy="960"/>
            </a:xfrm>
          </p:grpSpPr>
          <p:sp>
            <p:nvSpPr>
              <p:cNvPr id="7193" name="Rectangle 35">
                <a:extLst>
                  <a:ext uri="{FF2B5EF4-FFF2-40B4-BE49-F238E27FC236}">
                    <a16:creationId xmlns:a16="http://schemas.microsoft.com/office/drawing/2014/main" id="{B3304E22-7007-4890-AEB4-7101B54932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" y="3120"/>
                <a:ext cx="1488" cy="960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pic>
            <p:nvPicPr>
              <p:cNvPr id="7194" name="Picture 36" descr="Clipboard12">
                <a:extLst>
                  <a:ext uri="{FF2B5EF4-FFF2-40B4-BE49-F238E27FC236}">
                    <a16:creationId xmlns:a16="http://schemas.microsoft.com/office/drawing/2014/main" id="{28050622-CAD3-312B-1C05-F12F0F01498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8" y="3180"/>
                <a:ext cx="1404" cy="8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7184" name="Group 37">
              <a:extLst>
                <a:ext uri="{FF2B5EF4-FFF2-40B4-BE49-F238E27FC236}">
                  <a16:creationId xmlns:a16="http://schemas.microsoft.com/office/drawing/2014/main" id="{AB61F59B-48AE-AB20-6C06-BFD61C8E91D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6" y="3216"/>
              <a:ext cx="1488" cy="960"/>
              <a:chOff x="240" y="3120"/>
              <a:chExt cx="1488" cy="960"/>
            </a:xfrm>
          </p:grpSpPr>
          <p:sp>
            <p:nvSpPr>
              <p:cNvPr id="7191" name="Rectangle 38">
                <a:extLst>
                  <a:ext uri="{FF2B5EF4-FFF2-40B4-BE49-F238E27FC236}">
                    <a16:creationId xmlns:a16="http://schemas.microsoft.com/office/drawing/2014/main" id="{6A6D8CBC-0370-3B8F-C38C-8B28055856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" y="3120"/>
                <a:ext cx="1488" cy="960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pic>
            <p:nvPicPr>
              <p:cNvPr id="7192" name="Picture 39" descr="Clipboard12">
                <a:extLst>
                  <a:ext uri="{FF2B5EF4-FFF2-40B4-BE49-F238E27FC236}">
                    <a16:creationId xmlns:a16="http://schemas.microsoft.com/office/drawing/2014/main" id="{0A27BA08-633D-436C-CCDA-0DD26FF9920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8" y="3180"/>
                <a:ext cx="1404" cy="8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7185" name="Group 40">
              <a:extLst>
                <a:ext uri="{FF2B5EF4-FFF2-40B4-BE49-F238E27FC236}">
                  <a16:creationId xmlns:a16="http://schemas.microsoft.com/office/drawing/2014/main" id="{F6968F63-C801-F627-0AFD-33099C8C5C4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2" y="3312"/>
              <a:ext cx="1488" cy="960"/>
              <a:chOff x="240" y="3120"/>
              <a:chExt cx="1488" cy="960"/>
            </a:xfrm>
          </p:grpSpPr>
          <p:sp>
            <p:nvSpPr>
              <p:cNvPr id="7189" name="Rectangle 41">
                <a:extLst>
                  <a:ext uri="{FF2B5EF4-FFF2-40B4-BE49-F238E27FC236}">
                    <a16:creationId xmlns:a16="http://schemas.microsoft.com/office/drawing/2014/main" id="{F8F4CF41-7EEC-84A6-70BA-7CD8D8354B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" y="3120"/>
                <a:ext cx="1488" cy="960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pic>
            <p:nvPicPr>
              <p:cNvPr id="7190" name="Picture 42" descr="Clipboard12">
                <a:extLst>
                  <a:ext uri="{FF2B5EF4-FFF2-40B4-BE49-F238E27FC236}">
                    <a16:creationId xmlns:a16="http://schemas.microsoft.com/office/drawing/2014/main" id="{8A37B68A-D16D-63AC-D41D-3C1BF7EE16A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8" y="3180"/>
                <a:ext cx="1404" cy="8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7186" name="Group 43">
              <a:extLst>
                <a:ext uri="{FF2B5EF4-FFF2-40B4-BE49-F238E27FC236}">
                  <a16:creationId xmlns:a16="http://schemas.microsoft.com/office/drawing/2014/main" id="{37364335-05AA-C16F-89B6-2656B2C5795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8" y="3408"/>
              <a:ext cx="1488" cy="960"/>
              <a:chOff x="240" y="3120"/>
              <a:chExt cx="1488" cy="960"/>
            </a:xfrm>
          </p:grpSpPr>
          <p:sp>
            <p:nvSpPr>
              <p:cNvPr id="7187" name="Rectangle 44">
                <a:extLst>
                  <a:ext uri="{FF2B5EF4-FFF2-40B4-BE49-F238E27FC236}">
                    <a16:creationId xmlns:a16="http://schemas.microsoft.com/office/drawing/2014/main" id="{A85037AB-B044-9ED7-6EE1-46CE07AD34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" y="3120"/>
                <a:ext cx="1488" cy="960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pic>
            <p:nvPicPr>
              <p:cNvPr id="7188" name="Picture 45" descr="Clipboard12">
                <a:extLst>
                  <a:ext uri="{FF2B5EF4-FFF2-40B4-BE49-F238E27FC236}">
                    <a16:creationId xmlns:a16="http://schemas.microsoft.com/office/drawing/2014/main" id="{817A8834-3F4E-5D97-8213-2681BDB499C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8" y="3180"/>
                <a:ext cx="1404" cy="8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7174" name="Text Box 46">
            <a:extLst>
              <a:ext uri="{FF2B5EF4-FFF2-40B4-BE49-F238E27FC236}">
                <a16:creationId xmlns:a16="http://schemas.microsoft.com/office/drawing/2014/main" id="{404B9E41-1A35-E01C-AE62-0575388D38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0" y="6292851"/>
            <a:ext cx="2286000" cy="646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>
                <a:solidFill>
                  <a:schemeClr val="bg1"/>
                </a:solidFill>
              </a:rPr>
              <a:t>Samples</a:t>
            </a:r>
          </a:p>
        </p:txBody>
      </p:sp>
      <p:sp>
        <p:nvSpPr>
          <p:cNvPr id="7175" name="Text Box 47">
            <a:extLst>
              <a:ext uri="{FF2B5EF4-FFF2-40B4-BE49-F238E27FC236}">
                <a16:creationId xmlns:a16="http://schemas.microsoft.com/office/drawing/2014/main" id="{B2E03DA2-8A38-79EA-348E-4CCB0BC41B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33613" y="898526"/>
            <a:ext cx="2171700" cy="646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>
                <a:solidFill>
                  <a:schemeClr val="bg1"/>
                </a:solidFill>
              </a:rPr>
              <a:t>variables</a:t>
            </a:r>
          </a:p>
        </p:txBody>
      </p:sp>
      <p:sp>
        <p:nvSpPr>
          <p:cNvPr id="7176" name="Line 48">
            <a:extLst>
              <a:ext uri="{FF2B5EF4-FFF2-40B4-BE49-F238E27FC236}">
                <a16:creationId xmlns:a16="http://schemas.microsoft.com/office/drawing/2014/main" id="{B1B90F8F-66AB-5EB2-B862-5E8F0DAE3121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905000" y="6172200"/>
            <a:ext cx="685800" cy="45720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177" name="Line 49">
            <a:extLst>
              <a:ext uri="{FF2B5EF4-FFF2-40B4-BE49-F238E27FC236}">
                <a16:creationId xmlns:a16="http://schemas.microsoft.com/office/drawing/2014/main" id="{E101C8F8-137E-9C4F-0A1B-C41CCB36603E}"/>
              </a:ext>
            </a:extLst>
          </p:cNvPr>
          <p:cNvSpPr>
            <a:spLocks noChangeShapeType="1"/>
          </p:cNvSpPr>
          <p:nvPr/>
        </p:nvSpPr>
        <p:spPr bwMode="auto">
          <a:xfrm>
            <a:off x="2133600" y="1447800"/>
            <a:ext cx="230505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7178" name="Picture 50" descr="Clipboard07">
            <a:extLst>
              <a:ext uri="{FF2B5EF4-FFF2-40B4-BE49-F238E27FC236}">
                <a16:creationId xmlns:a16="http://schemas.microsoft.com/office/drawing/2014/main" id="{9F6858BB-991B-44C7-1597-39C7251B9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7826" y="1524001"/>
            <a:ext cx="5210175" cy="456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9" name="Line 51">
            <a:extLst>
              <a:ext uri="{FF2B5EF4-FFF2-40B4-BE49-F238E27FC236}">
                <a16:creationId xmlns:a16="http://schemas.microsoft.com/office/drawing/2014/main" id="{EE644773-102C-3692-5187-C3C85184F63E}"/>
              </a:ext>
            </a:extLst>
          </p:cNvPr>
          <p:cNvSpPr>
            <a:spLocks noChangeShapeType="1"/>
          </p:cNvSpPr>
          <p:nvPr/>
        </p:nvSpPr>
        <p:spPr bwMode="auto">
          <a:xfrm>
            <a:off x="4438650" y="6705600"/>
            <a:ext cx="2343150" cy="0"/>
          </a:xfrm>
          <a:prstGeom prst="line">
            <a:avLst/>
          </a:prstGeom>
          <a:noFill/>
          <a:ln w="38100">
            <a:solidFill>
              <a:srgbClr val="C0C0C0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180" name="Line 52">
            <a:extLst>
              <a:ext uri="{FF2B5EF4-FFF2-40B4-BE49-F238E27FC236}">
                <a16:creationId xmlns:a16="http://schemas.microsoft.com/office/drawing/2014/main" id="{6929E0F6-013F-AB1B-CF3A-AEE103CF58A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038600" y="1219201"/>
            <a:ext cx="4267200" cy="3175"/>
          </a:xfrm>
          <a:prstGeom prst="line">
            <a:avLst/>
          </a:prstGeom>
          <a:noFill/>
          <a:ln w="38100">
            <a:solidFill>
              <a:srgbClr val="C0C0C0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181" name="Line 53">
            <a:extLst>
              <a:ext uri="{FF2B5EF4-FFF2-40B4-BE49-F238E27FC236}">
                <a16:creationId xmlns:a16="http://schemas.microsoft.com/office/drawing/2014/main" id="{AE66FED8-EC0D-6E35-C385-A1DA80E0364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781800" y="6096000"/>
            <a:ext cx="0" cy="609600"/>
          </a:xfrm>
          <a:prstGeom prst="line">
            <a:avLst/>
          </a:prstGeom>
          <a:noFill/>
          <a:ln w="38100">
            <a:solidFill>
              <a:srgbClr val="C0C0C0"/>
            </a:solidFill>
            <a:prstDash val="dash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182" name="Line 54">
            <a:extLst>
              <a:ext uri="{FF2B5EF4-FFF2-40B4-BE49-F238E27FC236}">
                <a16:creationId xmlns:a16="http://schemas.microsoft.com/office/drawing/2014/main" id="{05092AFB-DA8B-6E72-0109-927695CA3888}"/>
              </a:ext>
            </a:extLst>
          </p:cNvPr>
          <p:cNvSpPr>
            <a:spLocks noChangeShapeType="1"/>
          </p:cNvSpPr>
          <p:nvPr/>
        </p:nvSpPr>
        <p:spPr bwMode="auto">
          <a:xfrm>
            <a:off x="8305800" y="1219200"/>
            <a:ext cx="0" cy="457200"/>
          </a:xfrm>
          <a:prstGeom prst="line">
            <a:avLst/>
          </a:prstGeom>
          <a:noFill/>
          <a:ln w="38100">
            <a:solidFill>
              <a:srgbClr val="C0C0C0"/>
            </a:solidFill>
            <a:prstDash val="dash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75C9791C-F903-5DF4-07CE-249D39D32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E089101-187B-7BFB-921B-0B3CC9A9EB90}"/>
              </a:ext>
            </a:extLst>
          </p:cNvPr>
          <p:cNvSpPr txBox="1"/>
          <p:nvPr/>
        </p:nvSpPr>
        <p:spPr>
          <a:xfrm>
            <a:off x="613776" y="6481796"/>
            <a:ext cx="1140912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https://creativedatasolutions.github.io/CDS.courses/courses/network_mapping_101/docs/partial/network/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F20278-3A82-30E7-829B-C309B987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B68287-0431-9BB5-D23C-05076BB96B7B}"/>
              </a:ext>
            </a:extLst>
          </p:cNvPr>
          <p:cNvSpPr txBox="1"/>
          <p:nvPr/>
        </p:nvSpPr>
        <p:spPr>
          <a:xfrm>
            <a:off x="212942" y="1316079"/>
            <a:ext cx="11912253" cy="5017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network mapping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transform variables</a:t>
            </a:r>
            <a:endParaRPr lang="en-US" sz="2400" dirty="0">
              <a:solidFill>
                <a:srgbClr val="257CFF"/>
              </a:solidFill>
              <a:latin typeface="Comic Sans MS" panose="030F0702030302020204" pitchFamily="66" charset="0"/>
            </a:endParaRPr>
          </a:p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network calculation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regularized correlation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biochemical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structural similarity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model performance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visualize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interactive networks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92C46FD-EFB3-7A41-AA63-48F86B71E34D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Network analysis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E24A78-AE8B-222D-2E65-60528641CC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88"/>
          <a:stretch/>
        </p:blipFill>
        <p:spPr>
          <a:xfrm>
            <a:off x="4411158" y="1254524"/>
            <a:ext cx="7611741" cy="501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5867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256823-1E51-0ABF-F897-EE44E17E62D9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Components for network mapping</a:t>
            </a:r>
            <a:br>
              <a:rPr lang="en-US" dirty="0"/>
            </a:br>
            <a:endParaRPr lang="en-US" dirty="0"/>
          </a:p>
        </p:txBody>
      </p:sp>
      <p:sp>
        <p:nvSpPr>
          <p:cNvPr id="24579" name="Text Box 3">
            <a:extLst>
              <a:ext uri="{FF2B5EF4-FFF2-40B4-BE49-F238E27FC236}">
                <a16:creationId xmlns:a16="http://schemas.microsoft.com/office/drawing/2014/main" id="{EBB90C4E-541B-6D8B-8EB7-F7DFAB6A8E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942" y="1283919"/>
            <a:ext cx="6858000" cy="1738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685800" indent="-6858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600200" indent="-6858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marL="0" indent="0" eaLnBrk="1" hangingPunct="1">
              <a:spcBef>
                <a:spcPct val="20000"/>
              </a:spcBef>
            </a:pPr>
            <a:r>
              <a:rPr lang="en-US" altLang="en-US" sz="3200" dirty="0">
                <a:solidFill>
                  <a:srgbClr val="257CFF"/>
                </a:solidFill>
                <a:latin typeface="Comic Sans MS" panose="030F0702030302020204" pitchFamily="66" charset="0"/>
              </a:rPr>
              <a:t>connections (edges)</a:t>
            </a:r>
          </a:p>
          <a:p>
            <a:pPr marL="514350" lvl="1" indent="-4572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chemeClr val="bg1"/>
                </a:solidFill>
                <a:latin typeface="Comic Sans MS" panose="030F0702030302020204" pitchFamily="66" charset="0"/>
              </a:rPr>
              <a:t>empirical dependency (correlation)</a:t>
            </a:r>
          </a:p>
          <a:p>
            <a:pPr marL="514350" lvl="1" indent="-4572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chemeClr val="bg1"/>
                </a:solidFill>
                <a:latin typeface="Comic Sans MS" panose="030F0702030302020204" pitchFamily="66" charset="0"/>
              </a:rPr>
              <a:t>biochemical (substrate/product) </a:t>
            </a:r>
          </a:p>
          <a:p>
            <a:pPr marL="514350" lvl="1" indent="-4572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chemeClr val="bg1"/>
                </a:solidFill>
                <a:latin typeface="Comic Sans MS" panose="030F0702030302020204" pitchFamily="66" charset="0"/>
              </a:rPr>
              <a:t>chemical similarity</a:t>
            </a:r>
          </a:p>
          <a:p>
            <a:pPr marL="514350" lvl="1" indent="-4572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chemeClr val="bg1"/>
                </a:solidFill>
                <a:latin typeface="Comic Sans MS" panose="030F0702030302020204" pitchFamily="66" charset="0"/>
              </a:rPr>
              <a:t>…</a:t>
            </a:r>
          </a:p>
          <a:p>
            <a:pPr marL="0" indent="0" eaLnBrk="1" hangingPunct="1">
              <a:spcBef>
                <a:spcPct val="20000"/>
              </a:spcBef>
            </a:pPr>
            <a:r>
              <a:rPr lang="en-US" altLang="en-US" sz="3200" dirty="0">
                <a:solidFill>
                  <a:srgbClr val="257CFF"/>
                </a:solidFill>
                <a:latin typeface="Comic Sans MS" panose="030F0702030302020204" pitchFamily="66" charset="0"/>
              </a:rPr>
              <a:t>nodes (vertices)</a:t>
            </a:r>
          </a:p>
          <a:p>
            <a:pPr marL="457200" indent="-4572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chemeClr val="bg1"/>
                </a:solidFill>
                <a:latin typeface="Comic Sans MS" panose="030F0702030302020204" pitchFamily="66" charset="0"/>
              </a:rPr>
              <a:t>magnitude</a:t>
            </a:r>
          </a:p>
          <a:p>
            <a:pPr marL="514350" lvl="1" indent="-4572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chemeClr val="bg1"/>
                </a:solidFill>
                <a:latin typeface="Comic Sans MS" panose="030F0702030302020204" pitchFamily="66" charset="0"/>
              </a:rPr>
              <a:t>importance</a:t>
            </a:r>
          </a:p>
          <a:p>
            <a:pPr marL="514350" lvl="1" indent="-4572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chemeClr val="bg1"/>
                </a:solidFill>
                <a:latin typeface="Comic Sans MS" panose="030F0702030302020204" pitchFamily="66" charset="0"/>
              </a:rPr>
              <a:t>direction</a:t>
            </a:r>
          </a:p>
          <a:p>
            <a:pPr marL="514350" lvl="1" indent="-4572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chemeClr val="bg1"/>
                </a:solidFill>
                <a:latin typeface="Comic Sans MS" panose="030F0702030302020204" pitchFamily="66" charset="0"/>
              </a:rPr>
              <a:t>relationships</a:t>
            </a:r>
          </a:p>
          <a:p>
            <a:pPr marL="514350" lvl="1" indent="-4572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chemeClr val="bg1"/>
                </a:solidFill>
                <a:latin typeface="Comic Sans MS" panose="030F0702030302020204" pitchFamily="66" charset="0"/>
              </a:rPr>
              <a:t>…</a:t>
            </a:r>
          </a:p>
        </p:txBody>
      </p:sp>
      <p:pic>
        <p:nvPicPr>
          <p:cNvPr id="24580" name="Picture 4">
            <a:extLst>
              <a:ext uri="{FF2B5EF4-FFF2-40B4-BE49-F238E27FC236}">
                <a16:creationId xmlns:a16="http://schemas.microsoft.com/office/drawing/2014/main" id="{E696444C-FB07-1C8F-08CC-1BFB5B0038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6695" y="966592"/>
            <a:ext cx="1885168" cy="317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4581" name="Picture 5">
            <a:extLst>
              <a:ext uri="{FF2B5EF4-FFF2-40B4-BE49-F238E27FC236}">
                <a16:creationId xmlns:a16="http://schemas.microsoft.com/office/drawing/2014/main" id="{3AE0FAF2-F17B-C07C-9F64-B2E69099A1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5758" y="4397200"/>
            <a:ext cx="2841625" cy="2203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7">
            <a:extLst>
              <a:ext uri="{FF2B5EF4-FFF2-40B4-BE49-F238E27FC236}">
                <a16:creationId xmlns:a16="http://schemas.microsoft.com/office/drawing/2014/main" id="{A9CBB58C-92D1-7934-9D61-37060A73A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/>
              <a:pPr/>
              <a:t>41</a:t>
            </a:fld>
            <a:endParaRPr lang="en-US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1B8D52-1D4B-F905-29BD-DFB5BBC8E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1425" y="1365054"/>
            <a:ext cx="8940575" cy="512094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256823-1E51-0ABF-F897-EE44E17E62D9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Network data structures</a:t>
            </a:r>
            <a:br>
              <a:rPr lang="en-US" dirty="0"/>
            </a:br>
            <a:endParaRPr lang="en-US" dirty="0"/>
          </a:p>
        </p:txBody>
      </p:sp>
      <p:sp>
        <p:nvSpPr>
          <p:cNvPr id="24579" name="Text Box 3">
            <a:extLst>
              <a:ext uri="{FF2B5EF4-FFF2-40B4-BE49-F238E27FC236}">
                <a16:creationId xmlns:a16="http://schemas.microsoft.com/office/drawing/2014/main" id="{EBB90C4E-541B-6D8B-8EB7-F7DFAB6A8E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942" y="1283919"/>
            <a:ext cx="6858000" cy="1738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685800" indent="-6858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600200" indent="-6858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marL="0" indent="0" eaLnBrk="1" hangingPunct="1">
              <a:spcBef>
                <a:spcPct val="20000"/>
              </a:spcBef>
            </a:pPr>
            <a:r>
              <a:rPr lang="en-US" altLang="en-US" sz="3200" dirty="0">
                <a:solidFill>
                  <a:srgbClr val="257CFF"/>
                </a:solidFill>
                <a:latin typeface="Comic Sans MS" panose="030F0702030302020204" pitchFamily="66" charset="0"/>
              </a:rPr>
              <a:t>adjacency matrix</a:t>
            </a:r>
          </a:p>
          <a:p>
            <a:pPr marL="514350" lvl="1" indent="-4572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en-US" sz="26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Slide Number Placeholder 7">
            <a:extLst>
              <a:ext uri="{FF2B5EF4-FFF2-40B4-BE49-F238E27FC236}">
                <a16:creationId xmlns:a16="http://schemas.microsoft.com/office/drawing/2014/main" id="{A9CBB58C-92D1-7934-9D61-37060A73A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C813D5-3929-820F-0288-36F00EA9D9F8}"/>
              </a:ext>
            </a:extLst>
          </p:cNvPr>
          <p:cNvSpPr txBox="1"/>
          <p:nvPr/>
        </p:nvSpPr>
        <p:spPr>
          <a:xfrm>
            <a:off x="3251425" y="6543351"/>
            <a:ext cx="63563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5CA3B4"/>
                </a:solidFill>
                <a:latin typeface="Comic Sans MS" panose="030F0702030302020204" pitchFamily="66" charset="0"/>
              </a:defRPr>
            </a:lvl1pPr>
          </a:lstStyle>
          <a:p>
            <a:r>
              <a:rPr lang="en-US" dirty="0"/>
              <a:t>https://www.steveclarkapps.com/graphs/</a:t>
            </a:r>
          </a:p>
        </p:txBody>
      </p:sp>
    </p:spTree>
    <p:extLst>
      <p:ext uri="{BB962C8B-B14F-4D97-AF65-F5344CB8AC3E}">
        <p14:creationId xmlns:p14="http://schemas.microsoft.com/office/powerpoint/2010/main" val="11031200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256823-1E51-0ABF-F897-EE44E17E62D9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Network data structures</a:t>
            </a:r>
            <a:br>
              <a:rPr lang="en-US" dirty="0"/>
            </a:br>
            <a:endParaRPr lang="en-US" dirty="0"/>
          </a:p>
        </p:txBody>
      </p:sp>
      <p:sp>
        <p:nvSpPr>
          <p:cNvPr id="24579" name="Text Box 3">
            <a:extLst>
              <a:ext uri="{FF2B5EF4-FFF2-40B4-BE49-F238E27FC236}">
                <a16:creationId xmlns:a16="http://schemas.microsoft.com/office/drawing/2014/main" id="{EBB90C4E-541B-6D8B-8EB7-F7DFAB6A8E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942" y="1283919"/>
            <a:ext cx="6858000" cy="1738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685800" indent="-6858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600200" indent="-6858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marL="0" indent="0" eaLnBrk="1" hangingPunct="1">
              <a:spcBef>
                <a:spcPct val="20000"/>
              </a:spcBef>
            </a:pPr>
            <a:r>
              <a:rPr lang="en-US" altLang="en-US" sz="3200" dirty="0">
                <a:solidFill>
                  <a:srgbClr val="257CFF"/>
                </a:solidFill>
                <a:latin typeface="Comic Sans MS" panose="030F0702030302020204" pitchFamily="66" charset="0"/>
              </a:rPr>
              <a:t>adjacency list</a:t>
            </a:r>
          </a:p>
          <a:p>
            <a:pPr marL="514350" lvl="1" indent="-4572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en-US" sz="26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Slide Number Placeholder 7">
            <a:extLst>
              <a:ext uri="{FF2B5EF4-FFF2-40B4-BE49-F238E27FC236}">
                <a16:creationId xmlns:a16="http://schemas.microsoft.com/office/drawing/2014/main" id="{A9CBB58C-92D1-7934-9D61-37060A73A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C813D5-3929-820F-0288-36F00EA9D9F8}"/>
              </a:ext>
            </a:extLst>
          </p:cNvPr>
          <p:cNvSpPr txBox="1"/>
          <p:nvPr/>
        </p:nvSpPr>
        <p:spPr>
          <a:xfrm>
            <a:off x="3251425" y="6543351"/>
            <a:ext cx="63563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5CA3B4"/>
                </a:solidFill>
                <a:latin typeface="Comic Sans MS" panose="030F0702030302020204" pitchFamily="66" charset="0"/>
              </a:defRPr>
            </a:lvl1pPr>
          </a:lstStyle>
          <a:p>
            <a:r>
              <a:rPr lang="en-US" dirty="0"/>
              <a:t>https://www.steveclarkapps.com/graphs/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DEDFC-F688-405D-18E7-74828786C9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160"/>
          <a:stretch/>
        </p:blipFill>
        <p:spPr>
          <a:xfrm>
            <a:off x="266874" y="2729887"/>
            <a:ext cx="5561092" cy="30540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AC1579A-0CFE-46CF-14DF-42D05AC27E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180"/>
          <a:stretch/>
        </p:blipFill>
        <p:spPr>
          <a:xfrm>
            <a:off x="7070942" y="2513720"/>
            <a:ext cx="3924300" cy="305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32239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256823-1E51-0ABF-F897-EE44E17E62D9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Network data structures</a:t>
            </a:r>
            <a:br>
              <a:rPr lang="en-US" dirty="0"/>
            </a:br>
            <a:endParaRPr lang="en-US" dirty="0"/>
          </a:p>
        </p:txBody>
      </p:sp>
      <p:sp>
        <p:nvSpPr>
          <p:cNvPr id="24579" name="Text Box 3">
            <a:extLst>
              <a:ext uri="{FF2B5EF4-FFF2-40B4-BE49-F238E27FC236}">
                <a16:creationId xmlns:a16="http://schemas.microsoft.com/office/drawing/2014/main" id="{EBB90C4E-541B-6D8B-8EB7-F7DFAB6A8E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942" y="1283919"/>
            <a:ext cx="4232058" cy="1738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685800" indent="-6858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600200" indent="-6858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marL="0" indent="0" eaLnBrk="1" hangingPunct="1">
              <a:spcBef>
                <a:spcPct val="20000"/>
              </a:spcBef>
            </a:pPr>
            <a:r>
              <a:rPr lang="en-US" altLang="en-US" sz="3200" dirty="0">
                <a:solidFill>
                  <a:srgbClr val="257CFF"/>
                </a:solidFill>
                <a:latin typeface="Comic Sans MS" panose="030F0702030302020204" pitchFamily="66" charset="0"/>
              </a:rPr>
              <a:t>edge list and</a:t>
            </a:r>
          </a:p>
          <a:p>
            <a:pPr marL="0" indent="0" eaLnBrk="1" hangingPunct="1">
              <a:spcBef>
                <a:spcPct val="20000"/>
              </a:spcBef>
            </a:pPr>
            <a:r>
              <a:rPr lang="en-US" altLang="en-US" sz="3200" dirty="0">
                <a:solidFill>
                  <a:srgbClr val="257CFF"/>
                </a:solidFill>
                <a:latin typeface="Comic Sans MS" panose="030F0702030302020204" pitchFamily="66" charset="0"/>
              </a:rPr>
              <a:t>vertices list </a:t>
            </a:r>
          </a:p>
          <a:p>
            <a:pPr marL="0" indent="0" eaLnBrk="1" hangingPunct="1">
              <a:spcBef>
                <a:spcPct val="20000"/>
              </a:spcBef>
            </a:pPr>
            <a:r>
              <a:rPr lang="en-US" altLang="en-US" sz="3200" dirty="0">
                <a:solidFill>
                  <a:srgbClr val="257CFF"/>
                </a:solidFill>
                <a:latin typeface="Comic Sans MS" panose="030F0702030302020204" pitchFamily="66" charset="0"/>
              </a:rPr>
              <a:t>(node attributes)</a:t>
            </a:r>
          </a:p>
          <a:p>
            <a:pPr marL="514350" lvl="1" indent="-4572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en-US" sz="26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Slide Number Placeholder 7">
            <a:extLst>
              <a:ext uri="{FF2B5EF4-FFF2-40B4-BE49-F238E27FC236}">
                <a16:creationId xmlns:a16="http://schemas.microsoft.com/office/drawing/2014/main" id="{A9CBB58C-92D1-7934-9D61-37060A73A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/>
              <a:pPr/>
              <a:t>44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A080D28-7617-E49D-3AED-B04837D95486}"/>
              </a:ext>
            </a:extLst>
          </p:cNvPr>
          <p:cNvGrpSpPr/>
          <p:nvPr/>
        </p:nvGrpSpPr>
        <p:grpSpPr>
          <a:xfrm>
            <a:off x="4697417" y="1257881"/>
            <a:ext cx="4684578" cy="5228122"/>
            <a:chOff x="6921500" y="1411849"/>
            <a:chExt cx="4684578" cy="522812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E75FDA7-4CDD-9712-9A70-DA9E8D9188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7477"/>
            <a:stretch/>
          </p:blipFill>
          <p:spPr>
            <a:xfrm>
              <a:off x="6921500" y="1411849"/>
              <a:ext cx="3110839" cy="4847840"/>
            </a:xfrm>
            <a:prstGeom prst="rect">
              <a:avLst/>
            </a:prstGeom>
          </p:spPr>
        </p:pic>
        <p:sp>
          <p:nvSpPr>
            <p:cNvPr id="6" name="Text Box 3">
              <a:extLst>
                <a:ext uri="{FF2B5EF4-FFF2-40B4-BE49-F238E27FC236}">
                  <a16:creationId xmlns:a16="http://schemas.microsoft.com/office/drawing/2014/main" id="{8BB72250-2779-F5FB-34B2-47C895A7FA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04049" y="6082450"/>
              <a:ext cx="1488858" cy="534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marL="685800" indent="-6858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600200" indent="-6858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marL="0" indent="0" eaLnBrk="1" hangingPunct="1">
                <a:spcBef>
                  <a:spcPct val="20000"/>
                </a:spcBef>
              </a:pPr>
              <a:r>
                <a:rPr lang="en-US" altLang="en-US" sz="2800" dirty="0">
                  <a:solidFill>
                    <a:srgbClr val="257CFF"/>
                  </a:solidFill>
                  <a:latin typeface="Comic Sans MS" panose="030F0702030302020204" pitchFamily="66" charset="0"/>
                </a:rPr>
                <a:t>source</a:t>
              </a:r>
            </a:p>
          </p:txBody>
        </p:sp>
        <p:sp>
          <p:nvSpPr>
            <p:cNvPr id="8" name="Text Box 3">
              <a:extLst>
                <a:ext uri="{FF2B5EF4-FFF2-40B4-BE49-F238E27FC236}">
                  <a16:creationId xmlns:a16="http://schemas.microsoft.com/office/drawing/2014/main" id="{61A02708-A016-6E57-6A3E-100337F67C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543481" y="6105722"/>
              <a:ext cx="1488858" cy="534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marL="685800" indent="-6858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600200" indent="-6858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marL="0" indent="0" eaLnBrk="1" hangingPunct="1">
                <a:spcBef>
                  <a:spcPct val="20000"/>
                </a:spcBef>
              </a:pPr>
              <a:r>
                <a:rPr lang="en-US" altLang="en-US" sz="2800" dirty="0">
                  <a:solidFill>
                    <a:srgbClr val="257CFF"/>
                  </a:solidFill>
                  <a:latin typeface="Comic Sans MS" panose="030F0702030302020204" pitchFamily="66" charset="0"/>
                </a:rPr>
                <a:t>target</a:t>
              </a:r>
            </a:p>
          </p:txBody>
        </p:sp>
        <p:sp>
          <p:nvSpPr>
            <p:cNvPr id="9" name="Text Box 3">
              <a:extLst>
                <a:ext uri="{FF2B5EF4-FFF2-40B4-BE49-F238E27FC236}">
                  <a16:creationId xmlns:a16="http://schemas.microsoft.com/office/drawing/2014/main" id="{75F1C24D-87DF-EFE7-0AD4-8F4081AB5E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117220" y="6082450"/>
              <a:ext cx="1488858" cy="534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marL="685800" indent="-6858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600200" indent="-6858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marL="0" indent="0" eaLnBrk="1" hangingPunct="1">
                <a:spcBef>
                  <a:spcPct val="20000"/>
                </a:spcBef>
              </a:pPr>
              <a:r>
                <a:rPr lang="en-US" altLang="en-US" sz="2800" dirty="0">
                  <a:solidFill>
                    <a:srgbClr val="257CFF"/>
                  </a:solidFill>
                  <a:latin typeface="Comic Sans MS" panose="030F0702030302020204" pitchFamily="66" charset="0"/>
                </a:rPr>
                <a:t>…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031B3DD-27B5-063A-AD88-3674FACFDE7F}"/>
              </a:ext>
            </a:extLst>
          </p:cNvPr>
          <p:cNvGrpSpPr/>
          <p:nvPr/>
        </p:nvGrpSpPr>
        <p:grpSpPr>
          <a:xfrm>
            <a:off x="8647605" y="1289895"/>
            <a:ext cx="3501787" cy="4847840"/>
            <a:chOff x="4099591" y="1475875"/>
            <a:chExt cx="3501787" cy="4847840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4CE734B-F2B9-42E6-A611-E215CFBA80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61634"/>
            <a:stretch/>
          </p:blipFill>
          <p:spPr>
            <a:xfrm>
              <a:off x="4099591" y="1475875"/>
              <a:ext cx="2272310" cy="4847840"/>
            </a:xfrm>
            <a:prstGeom prst="rect">
              <a:avLst/>
            </a:prstGeom>
          </p:spPr>
        </p:pic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9E6A859-FF81-DDA3-401C-ADB51690AAAC}"/>
                </a:ext>
              </a:extLst>
            </p:cNvPr>
            <p:cNvGrpSpPr/>
            <p:nvPr/>
          </p:nvGrpSpPr>
          <p:grpSpPr>
            <a:xfrm>
              <a:off x="4733841" y="4842264"/>
              <a:ext cx="2867537" cy="534249"/>
              <a:chOff x="4733841" y="4842264"/>
              <a:chExt cx="2867537" cy="534249"/>
            </a:xfrm>
          </p:grpSpPr>
          <p:sp>
            <p:nvSpPr>
              <p:cNvPr id="10" name="Text Box 3">
                <a:extLst>
                  <a:ext uri="{FF2B5EF4-FFF2-40B4-BE49-F238E27FC236}">
                    <a16:creationId xmlns:a16="http://schemas.microsoft.com/office/drawing/2014/main" id="{75CC0708-A5F9-C57C-5539-B5C0812B9BD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733841" y="4842264"/>
                <a:ext cx="1488858" cy="53424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>
                <a:lvl1pPr marL="685800" indent="-6858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600200" indent="-6858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indent="0" eaLnBrk="1" hangingPunct="1">
                  <a:spcBef>
                    <a:spcPct val="20000"/>
                  </a:spcBef>
                </a:pPr>
                <a:r>
                  <a:rPr lang="en-US" altLang="en-US" sz="2800" dirty="0">
                    <a:solidFill>
                      <a:srgbClr val="257CFF"/>
                    </a:solidFill>
                    <a:latin typeface="Comic Sans MS" panose="030F0702030302020204" pitchFamily="66" charset="0"/>
                  </a:rPr>
                  <a:t>index</a:t>
                </a:r>
              </a:p>
            </p:txBody>
          </p:sp>
          <p:sp>
            <p:nvSpPr>
              <p:cNvPr id="11" name="Text Box 3">
                <a:extLst>
                  <a:ext uri="{FF2B5EF4-FFF2-40B4-BE49-F238E27FC236}">
                    <a16:creationId xmlns:a16="http://schemas.microsoft.com/office/drawing/2014/main" id="{EAF967D9-A4CB-003C-AB2D-FBDFEA06E39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112520" y="4842264"/>
                <a:ext cx="1488858" cy="53424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>
                <a:lvl1pPr marL="685800" indent="-6858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600200" indent="-6858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indent="0" eaLnBrk="1" hangingPunct="1">
                  <a:spcBef>
                    <a:spcPct val="20000"/>
                  </a:spcBef>
                </a:pPr>
                <a:r>
                  <a:rPr lang="en-US" altLang="en-US" sz="2800" dirty="0">
                    <a:solidFill>
                      <a:srgbClr val="257CFF"/>
                    </a:solidFill>
                    <a:latin typeface="Comic Sans MS" panose="030F0702030302020204" pitchFamily="66" charset="0"/>
                  </a:rPr>
                  <a:t>…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2052130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267D2430-3764-9C57-EC73-F4AEE554D182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Correlation networks</a:t>
            </a:r>
            <a:br>
              <a:rPr lang="en-US" dirty="0"/>
            </a:br>
            <a:endParaRPr lang="en-US" dirty="0"/>
          </a:p>
        </p:txBody>
      </p:sp>
      <p:sp>
        <p:nvSpPr>
          <p:cNvPr id="31747" name="Text Box 4">
            <a:extLst>
              <a:ext uri="{FF2B5EF4-FFF2-40B4-BE49-F238E27FC236}">
                <a16:creationId xmlns:a16="http://schemas.microsoft.com/office/drawing/2014/main" id="{38FE3F99-4A12-7F23-AEFC-DEBEF4C9B7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942" y="1153220"/>
            <a:ext cx="1197905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Connect molecules based on strength of their correlation or partial-correlation</a:t>
            </a:r>
          </a:p>
        </p:txBody>
      </p:sp>
      <p:sp>
        <p:nvSpPr>
          <p:cNvPr id="2" name="Slide Number Placeholder 7">
            <a:extLst>
              <a:ext uri="{FF2B5EF4-FFF2-40B4-BE49-F238E27FC236}">
                <a16:creationId xmlns:a16="http://schemas.microsoft.com/office/drawing/2014/main" id="{5AFAEF89-1943-1045-2C1B-405E905C4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/>
              <a:pPr/>
              <a:t>45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32442A-8FF9-0823-E291-217428F490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427"/>
          <a:stretch/>
        </p:blipFill>
        <p:spPr>
          <a:xfrm>
            <a:off x="8480275" y="3373196"/>
            <a:ext cx="3498783" cy="27361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357F5A-4276-D6B4-1618-8C82A5631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942" y="3177958"/>
            <a:ext cx="3304762" cy="329523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ACB8074-065D-2234-C283-6E2F097F3C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5501" y="3288871"/>
            <a:ext cx="3843490" cy="2945388"/>
          </a:xfrm>
          <a:prstGeom prst="rect">
            <a:avLst/>
          </a:prstGeom>
        </p:spPr>
      </p:pic>
      <p:sp>
        <p:nvSpPr>
          <p:cNvPr id="13" name="Text Box 4">
            <a:extLst>
              <a:ext uri="{FF2B5EF4-FFF2-40B4-BE49-F238E27FC236}">
                <a16:creationId xmlns:a16="http://schemas.microsoft.com/office/drawing/2014/main" id="{7A0C1B83-EFF3-B27A-2EDF-A51B36D9CF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8180" y="2511626"/>
            <a:ext cx="317952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en-US" sz="2400" b="1" dirty="0">
                <a:solidFill>
                  <a:srgbClr val="257CFF"/>
                </a:solidFill>
                <a:latin typeface="Comic Sans MS" panose="030F0702030302020204" pitchFamily="66" charset="0"/>
              </a:rPr>
              <a:t>bivariate</a:t>
            </a:r>
          </a:p>
        </p:txBody>
      </p:sp>
      <p:sp>
        <p:nvSpPr>
          <p:cNvPr id="14" name="Text Box 4">
            <a:extLst>
              <a:ext uri="{FF2B5EF4-FFF2-40B4-BE49-F238E27FC236}">
                <a16:creationId xmlns:a16="http://schemas.microsoft.com/office/drawing/2014/main" id="{0D0A1EF2-12AB-782D-FD15-EDB5117DDC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23335" y="2511626"/>
            <a:ext cx="337996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en-US" sz="2400" b="1" dirty="0">
                <a:solidFill>
                  <a:srgbClr val="257CFF"/>
                </a:solidFill>
                <a:latin typeface="Comic Sans MS" panose="030F0702030302020204" pitchFamily="66" charset="0"/>
              </a:rPr>
              <a:t>multivariate</a:t>
            </a:r>
          </a:p>
        </p:txBody>
      </p:sp>
      <p:sp>
        <p:nvSpPr>
          <p:cNvPr id="15" name="Text Box 4">
            <a:extLst>
              <a:ext uri="{FF2B5EF4-FFF2-40B4-BE49-F238E27FC236}">
                <a16:creationId xmlns:a16="http://schemas.microsoft.com/office/drawing/2014/main" id="{B99362AD-B1BE-D325-DDFA-DD7EF2CDD2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99534" y="2511626"/>
            <a:ext cx="317952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en-US" sz="2400" b="1" dirty="0">
                <a:solidFill>
                  <a:srgbClr val="257CFF"/>
                </a:solidFill>
                <a:latin typeface="Comic Sans MS" panose="030F0702030302020204" pitchFamily="66" charset="0"/>
              </a:rPr>
              <a:t>network</a:t>
            </a:r>
          </a:p>
        </p:txBody>
      </p:sp>
    </p:spTree>
    <p:extLst>
      <p:ext uri="{BB962C8B-B14F-4D97-AF65-F5344CB8AC3E}">
        <p14:creationId xmlns:p14="http://schemas.microsoft.com/office/powerpoint/2010/main" val="407624289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8" name="Picture 2">
            <a:extLst>
              <a:ext uri="{FF2B5EF4-FFF2-40B4-BE49-F238E27FC236}">
                <a16:creationId xmlns:a16="http://schemas.microsoft.com/office/drawing/2014/main" id="{F5DFE9B7-82A0-1AD4-2A95-9EFC1C6C4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8613" y="470334"/>
            <a:ext cx="5958741" cy="6387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1747" name="Text Box 4">
            <a:extLst>
              <a:ext uri="{FF2B5EF4-FFF2-40B4-BE49-F238E27FC236}">
                <a16:creationId xmlns:a16="http://schemas.microsoft.com/office/drawing/2014/main" id="{38FE3F99-4A12-7F23-AEFC-DEBEF4C9B7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942" y="1153220"/>
            <a:ext cx="4624540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regularized correlation network showing relationships in metabolic timeseries measurements for two classes of samples</a:t>
            </a:r>
          </a:p>
        </p:txBody>
      </p:sp>
      <p:sp>
        <p:nvSpPr>
          <p:cNvPr id="2" name="Slide Number Placeholder 7">
            <a:extLst>
              <a:ext uri="{FF2B5EF4-FFF2-40B4-BE49-F238E27FC236}">
                <a16:creationId xmlns:a16="http://schemas.microsoft.com/office/drawing/2014/main" id="{5AFAEF89-1943-1045-2C1B-405E905C4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267D2430-3764-9C57-EC73-F4AEE554D182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Correlation example</a:t>
            </a:r>
            <a:br>
              <a:rPr lang="en-US" dirty="0"/>
            </a:br>
            <a:endParaRPr lang="en-US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7" name="Picture 19">
            <a:extLst>
              <a:ext uri="{FF2B5EF4-FFF2-40B4-BE49-F238E27FC236}">
                <a16:creationId xmlns:a16="http://schemas.microsoft.com/office/drawing/2014/main" id="{9B9AC735-DB4A-75BD-F910-D0E905849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6842" y="5868987"/>
            <a:ext cx="1397000" cy="989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6628" name="Picture 2">
            <a:extLst>
              <a:ext uri="{FF2B5EF4-FFF2-40B4-BE49-F238E27FC236}">
                <a16:creationId xmlns:a16="http://schemas.microsoft.com/office/drawing/2014/main" id="{989EB8A4-0B38-705C-DCB8-B7E4918EF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26466"/>
            <a:ext cx="3770034" cy="5617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A5E4C8A8-044C-9C60-1D4F-8F109EB10E26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Biochemical networks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7">
            <a:extLst>
              <a:ext uri="{FF2B5EF4-FFF2-40B4-BE49-F238E27FC236}">
                <a16:creationId xmlns:a16="http://schemas.microsoft.com/office/drawing/2014/main" id="{8690DCE3-5799-B688-C66B-142339721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/>
              <a:pPr/>
              <a:t>47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E78929-5984-7B46-A36A-1A82B2AC97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7565" y="1139325"/>
            <a:ext cx="8061407" cy="32155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3E13F8-D016-EE66-865C-A76BC24DD2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7362" y="6057312"/>
            <a:ext cx="5060505" cy="75223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3604AA1-76AD-F65A-8744-A828DF16B1B5}"/>
              </a:ext>
            </a:extLst>
          </p:cNvPr>
          <p:cNvSpPr txBox="1"/>
          <p:nvPr/>
        </p:nvSpPr>
        <p:spPr>
          <a:xfrm>
            <a:off x="4415235" y="5278431"/>
            <a:ext cx="14369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nodes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9EA9F4-EB98-02CB-287C-471471DD085D}"/>
              </a:ext>
            </a:extLst>
          </p:cNvPr>
          <p:cNvSpPr txBox="1"/>
          <p:nvPr/>
        </p:nvSpPr>
        <p:spPr>
          <a:xfrm>
            <a:off x="4415235" y="6248765"/>
            <a:ext cx="14369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edges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0B7E523-046E-E0A9-FF47-B3D4BBDBF1F5}"/>
              </a:ext>
            </a:extLst>
          </p:cNvPr>
          <p:cNvGrpSpPr/>
          <p:nvPr/>
        </p:nvGrpSpPr>
        <p:grpSpPr>
          <a:xfrm>
            <a:off x="7048384" y="3530270"/>
            <a:ext cx="4516142" cy="757008"/>
            <a:chOff x="3090168" y="3530270"/>
            <a:chExt cx="4516142" cy="75700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8A94055-7C77-6C9A-FE2C-CE94F1144ECA}"/>
                </a:ext>
              </a:extLst>
            </p:cNvPr>
            <p:cNvSpPr/>
            <p:nvPr/>
          </p:nvSpPr>
          <p:spPr>
            <a:xfrm>
              <a:off x="3090168" y="3530270"/>
              <a:ext cx="731520" cy="731520"/>
            </a:xfrm>
            <a:prstGeom prst="ellipse">
              <a:avLst/>
            </a:prstGeom>
            <a:noFill/>
            <a:ln w="76200">
              <a:solidFill>
                <a:srgbClr val="257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4690CBB3-55A3-D09E-5F8D-11B0B7057C84}"/>
                </a:ext>
              </a:extLst>
            </p:cNvPr>
            <p:cNvSpPr/>
            <p:nvPr/>
          </p:nvSpPr>
          <p:spPr>
            <a:xfrm>
              <a:off x="6874790" y="3555758"/>
              <a:ext cx="731520" cy="731520"/>
            </a:xfrm>
            <a:prstGeom prst="ellipse">
              <a:avLst/>
            </a:prstGeom>
            <a:noFill/>
            <a:ln w="76200">
              <a:solidFill>
                <a:srgbClr val="257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B3908547-A04A-5854-285C-CBD693FFAA17}"/>
                </a:ext>
              </a:extLst>
            </p:cNvPr>
            <p:cNvCxnSpPr>
              <a:stCxn id="13" idx="6"/>
              <a:endCxn id="14" idx="2"/>
            </p:cNvCxnSpPr>
            <p:nvPr/>
          </p:nvCxnSpPr>
          <p:spPr>
            <a:xfrm>
              <a:off x="3821688" y="3896030"/>
              <a:ext cx="3053102" cy="25488"/>
            </a:xfrm>
            <a:prstGeom prst="straightConnector1">
              <a:avLst/>
            </a:prstGeom>
            <a:noFill/>
            <a:ln w="76200">
              <a:solidFill>
                <a:srgbClr val="257CFF"/>
              </a:solidFill>
              <a:headEnd type="triangle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D65257F2-03B3-AF73-3BEA-57CE6C4882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7362" y="4669803"/>
            <a:ext cx="5867452" cy="1217257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A5E4C8A8-044C-9C60-1D4F-8F109EB10E26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Multi-</a:t>
            </a:r>
            <a:r>
              <a:rPr lang="en-US" dirty="0" err="1"/>
              <a:t>Omic</a:t>
            </a:r>
            <a:r>
              <a:rPr lang="en-US" dirty="0"/>
              <a:t> networks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7">
            <a:extLst>
              <a:ext uri="{FF2B5EF4-FFF2-40B4-BE49-F238E27FC236}">
                <a16:creationId xmlns:a16="http://schemas.microsoft.com/office/drawing/2014/main" id="{8690DCE3-5799-B688-C66B-142339721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/>
              <a:pPr/>
              <a:t>48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932854-31ED-22E4-6040-0A456A55A9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5323" y="987545"/>
            <a:ext cx="9113153" cy="48829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19B65F2-26D4-2266-408B-B13F855011E9}"/>
              </a:ext>
            </a:extLst>
          </p:cNvPr>
          <p:cNvSpPr txBox="1"/>
          <p:nvPr/>
        </p:nvSpPr>
        <p:spPr>
          <a:xfrm>
            <a:off x="770612" y="6530065"/>
            <a:ext cx="1400537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5CA3B4"/>
                </a:solidFill>
                <a:latin typeface="Comic Sans MS" panose="030F0702030302020204" pitchFamily="66" charset="0"/>
              </a:defRPr>
            </a:lvl1pPr>
          </a:lstStyle>
          <a:p>
            <a:r>
              <a:rPr lang="en-US" sz="1200" dirty="0"/>
              <a:t>https://www.ebi.ac.uk/training/online/courses/network-analysis-of-protein-interaction-data-an-introduction/types-of-biological-networks/</a:t>
            </a:r>
          </a:p>
        </p:txBody>
      </p:sp>
    </p:spTree>
    <p:extLst>
      <p:ext uri="{BB962C8B-B14F-4D97-AF65-F5344CB8AC3E}">
        <p14:creationId xmlns:p14="http://schemas.microsoft.com/office/powerpoint/2010/main" val="36218492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2CFC723-1212-4C2F-287C-E6077354D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740" y="660401"/>
            <a:ext cx="8766260" cy="6190728"/>
          </a:xfrm>
          <a:prstGeom prst="rect">
            <a:avLst/>
          </a:prstGeom>
        </p:spPr>
      </p:pic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A5E4C8A8-044C-9C60-1D4F-8F109EB10E26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Multi-</a:t>
            </a:r>
            <a:r>
              <a:rPr lang="en-US" dirty="0" err="1"/>
              <a:t>Omic</a:t>
            </a:r>
            <a:r>
              <a:rPr lang="en-US" dirty="0"/>
              <a:t> networks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7">
            <a:extLst>
              <a:ext uri="{FF2B5EF4-FFF2-40B4-BE49-F238E27FC236}">
                <a16:creationId xmlns:a16="http://schemas.microsoft.com/office/drawing/2014/main" id="{8690DCE3-5799-B688-C66B-142339721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642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3">
            <a:extLst>
              <a:ext uri="{FF2B5EF4-FFF2-40B4-BE49-F238E27FC236}">
                <a16:creationId xmlns:a16="http://schemas.microsoft.com/office/drawing/2014/main" id="{CEAF4EBC-5FF3-F28B-FEC7-6DA0DA18D0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1" y="1876425"/>
            <a:ext cx="2741613" cy="1881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9">
            <a:extLst>
              <a:ext uri="{FF2B5EF4-FFF2-40B4-BE49-F238E27FC236}">
                <a16:creationId xmlns:a16="http://schemas.microsoft.com/office/drawing/2014/main" id="{0B97605C-48B1-E52F-3E26-202C38807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4214814"/>
            <a:ext cx="2573338" cy="1881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6148" name="Group 1">
            <a:extLst>
              <a:ext uri="{FF2B5EF4-FFF2-40B4-BE49-F238E27FC236}">
                <a16:creationId xmlns:a16="http://schemas.microsoft.com/office/drawing/2014/main" id="{027047B9-F0C4-F995-A7F8-521FAD372150}"/>
              </a:ext>
            </a:extLst>
          </p:cNvPr>
          <p:cNvGrpSpPr>
            <a:grpSpLocks/>
          </p:cNvGrpSpPr>
          <p:nvPr/>
        </p:nvGrpSpPr>
        <p:grpSpPr bwMode="auto">
          <a:xfrm rot="5400000" flipH="1">
            <a:off x="2941638" y="4281488"/>
            <a:ext cx="1547812" cy="1471612"/>
            <a:chOff x="-515012" y="1371600"/>
            <a:chExt cx="1547816" cy="1471613"/>
          </a:xfrm>
        </p:grpSpPr>
        <p:pic>
          <p:nvPicPr>
            <p:cNvPr id="6178" name="Picture 10">
              <a:extLst>
                <a:ext uri="{FF2B5EF4-FFF2-40B4-BE49-F238E27FC236}">
                  <a16:creationId xmlns:a16="http://schemas.microsoft.com/office/drawing/2014/main" id="{A68407F1-621F-0368-8ACA-E23B8CEF88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00" y="1862138"/>
              <a:ext cx="57150" cy="9810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179" name="Picture 10">
              <a:extLst>
                <a:ext uri="{FF2B5EF4-FFF2-40B4-BE49-F238E27FC236}">
                  <a16:creationId xmlns:a16="http://schemas.microsoft.com/office/drawing/2014/main" id="{57E379D4-8F9C-A5E6-F3E4-DC25958C03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5400000">
              <a:off x="-53049" y="1704975"/>
              <a:ext cx="57150" cy="9810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180" name="Picture 11">
              <a:extLst>
                <a:ext uri="{FF2B5EF4-FFF2-40B4-BE49-F238E27FC236}">
                  <a16:creationId xmlns:a16="http://schemas.microsoft.com/office/drawing/2014/main" id="{96BAB114-3DB4-695A-55F7-7C8891DBB8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-2" y="1986917"/>
              <a:ext cx="76200" cy="9239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181" name="Picture 11">
              <a:extLst>
                <a:ext uri="{FF2B5EF4-FFF2-40B4-BE49-F238E27FC236}">
                  <a16:creationId xmlns:a16="http://schemas.microsoft.com/office/drawing/2014/main" id="{20F03B77-79D5-A61B-BF39-1E84A955E8B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 flipH="1">
              <a:off x="518159" y="1110614"/>
              <a:ext cx="76200" cy="9239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182" name="Picture 11">
              <a:extLst>
                <a:ext uri="{FF2B5EF4-FFF2-40B4-BE49-F238E27FC236}">
                  <a16:creationId xmlns:a16="http://schemas.microsoft.com/office/drawing/2014/main" id="{B7599AA4-6411-55AB-F7B5-2A79002BD3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6259" y="1762125"/>
              <a:ext cx="76200" cy="9239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183" name="Picture 11">
              <a:extLst>
                <a:ext uri="{FF2B5EF4-FFF2-40B4-BE49-F238E27FC236}">
                  <a16:creationId xmlns:a16="http://schemas.microsoft.com/office/drawing/2014/main" id="{BAA8B023-DD06-E143-CD5B-1F19E530C4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6604" y="1676403"/>
              <a:ext cx="76200" cy="9239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184" name="Picture 10">
              <a:extLst>
                <a:ext uri="{FF2B5EF4-FFF2-40B4-BE49-F238E27FC236}">
                  <a16:creationId xmlns:a16="http://schemas.microsoft.com/office/drawing/2014/main" id="{3F19765B-75B5-3173-905C-CE256E41F8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5400000">
              <a:off x="437490" y="909637"/>
              <a:ext cx="57150" cy="9810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6149" name="Group 23">
            <a:extLst>
              <a:ext uri="{FF2B5EF4-FFF2-40B4-BE49-F238E27FC236}">
                <a16:creationId xmlns:a16="http://schemas.microsoft.com/office/drawing/2014/main" id="{A69EA6D9-680D-9F1A-3F70-BBCC701EBA99}"/>
              </a:ext>
            </a:extLst>
          </p:cNvPr>
          <p:cNvGrpSpPr>
            <a:grpSpLocks/>
          </p:cNvGrpSpPr>
          <p:nvPr/>
        </p:nvGrpSpPr>
        <p:grpSpPr bwMode="auto">
          <a:xfrm rot="16200000">
            <a:off x="3229769" y="2085182"/>
            <a:ext cx="1138238" cy="1489075"/>
            <a:chOff x="94296" y="1354456"/>
            <a:chExt cx="1138240" cy="1488757"/>
          </a:xfrm>
        </p:grpSpPr>
        <p:pic>
          <p:nvPicPr>
            <p:cNvPr id="6171" name="Picture 10">
              <a:extLst>
                <a:ext uri="{FF2B5EF4-FFF2-40B4-BE49-F238E27FC236}">
                  <a16:creationId xmlns:a16="http://schemas.microsoft.com/office/drawing/2014/main" id="{689C906B-45B4-D995-C0BF-57FE893D48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00" y="1862138"/>
              <a:ext cx="57150" cy="9810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172" name="Picture 10">
              <a:extLst>
                <a:ext uri="{FF2B5EF4-FFF2-40B4-BE49-F238E27FC236}">
                  <a16:creationId xmlns:a16="http://schemas.microsoft.com/office/drawing/2014/main" id="{2F51A5C7-A888-157D-7E1E-226E910873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304800" y="1704975"/>
              <a:ext cx="57150" cy="9810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173" name="Picture 11">
              <a:extLst>
                <a:ext uri="{FF2B5EF4-FFF2-40B4-BE49-F238E27FC236}">
                  <a16:creationId xmlns:a16="http://schemas.microsoft.com/office/drawing/2014/main" id="{A9968016-B48C-5103-DEB0-FD4B5D5ACC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0117" y="1718309"/>
              <a:ext cx="76200" cy="9239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174" name="Picture 11">
              <a:extLst>
                <a:ext uri="{FF2B5EF4-FFF2-40B4-BE49-F238E27FC236}">
                  <a16:creationId xmlns:a16="http://schemas.microsoft.com/office/drawing/2014/main" id="{C41C09FF-7D2C-179E-6AE2-4F566D61E63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 flipH="1">
              <a:off x="518159" y="1110614"/>
              <a:ext cx="76200" cy="9239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175" name="Picture 11">
              <a:extLst>
                <a:ext uri="{FF2B5EF4-FFF2-40B4-BE49-F238E27FC236}">
                  <a16:creationId xmlns:a16="http://schemas.microsoft.com/office/drawing/2014/main" id="{C8001FD4-6A61-87E4-0938-EAC9AD48F0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6259" y="1762125"/>
              <a:ext cx="76200" cy="9239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176" name="Picture 11">
              <a:extLst>
                <a:ext uri="{FF2B5EF4-FFF2-40B4-BE49-F238E27FC236}">
                  <a16:creationId xmlns:a16="http://schemas.microsoft.com/office/drawing/2014/main" id="{0BBBD43A-F530-ED81-A729-08A3D76892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6336" y="1428751"/>
              <a:ext cx="76200" cy="9239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177" name="Picture 10">
              <a:extLst>
                <a:ext uri="{FF2B5EF4-FFF2-40B4-BE49-F238E27FC236}">
                  <a16:creationId xmlns:a16="http://schemas.microsoft.com/office/drawing/2014/main" id="{822D1149-44EF-852A-4F0C-D6BA95447B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5400000">
              <a:off x="652463" y="892493"/>
              <a:ext cx="57150" cy="9810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6150" name="Rectangle 2">
            <a:extLst>
              <a:ext uri="{FF2B5EF4-FFF2-40B4-BE49-F238E27FC236}">
                <a16:creationId xmlns:a16="http://schemas.microsoft.com/office/drawing/2014/main" id="{CAAFE8E0-7C48-6A8E-D326-6766B7DC91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0302"/>
            <a:ext cx="80010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4000" b="1" dirty="0">
                <a:solidFill>
                  <a:srgbClr val="257CFF"/>
                </a:solidFill>
                <a:latin typeface="Comic Sans MS" panose="030F0702030302020204" pitchFamily="66" charset="0"/>
              </a:rPr>
              <a:t>  Identify what matters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E2D1AC5D-492C-33A3-A8DE-A409C4326740}"/>
              </a:ext>
            </a:extLst>
          </p:cNvPr>
          <p:cNvSpPr/>
          <p:nvPr/>
        </p:nvSpPr>
        <p:spPr>
          <a:xfrm>
            <a:off x="2590800" y="985839"/>
            <a:ext cx="2362200" cy="407987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bg2">
                <a:lumMod val="40000"/>
                <a:lumOff val="60000"/>
              </a:schemeClr>
            </a:solidFill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cs typeface="Arial" charset="0"/>
              </a:rPr>
              <a:t>Univariate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2B755243-1DF8-751A-FCF9-B09ACC7A911E}"/>
              </a:ext>
            </a:extLst>
          </p:cNvPr>
          <p:cNvSpPr/>
          <p:nvPr/>
        </p:nvSpPr>
        <p:spPr>
          <a:xfrm>
            <a:off x="1733669" y="1995648"/>
            <a:ext cx="510778" cy="1413196"/>
          </a:xfrm>
          <a:prstGeom prst="roundRect">
            <a:avLst/>
          </a:prstGeom>
          <a:solidFill>
            <a:srgbClr val="FFC000"/>
          </a:solidFill>
        </p:spPr>
        <p:txBody>
          <a:bodyPr vert="vert270">
            <a:spAutoFit/>
          </a:bodyPr>
          <a:lstStyle/>
          <a:p>
            <a:pPr algn="ctr">
              <a:defRPr/>
            </a:pPr>
            <a:r>
              <a:rPr lang="en-US" dirty="0">
                <a:cs typeface="Arial" charset="0"/>
              </a:rPr>
              <a:t>Group 1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9939704E-C942-2EBA-0929-2BA5E438003E}"/>
              </a:ext>
            </a:extLst>
          </p:cNvPr>
          <p:cNvSpPr/>
          <p:nvPr/>
        </p:nvSpPr>
        <p:spPr>
          <a:xfrm>
            <a:off x="1733669" y="4260685"/>
            <a:ext cx="510778" cy="1413196"/>
          </a:xfrm>
          <a:prstGeom prst="roundRect">
            <a:avLst/>
          </a:prstGeom>
          <a:solidFill>
            <a:srgbClr val="3366FF"/>
          </a:solidFill>
        </p:spPr>
        <p:txBody>
          <a:bodyPr vert="vert270">
            <a:spAutoFit/>
          </a:bodyPr>
          <a:lstStyle/>
          <a:p>
            <a:pPr algn="ctr">
              <a:defRPr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cs typeface="Arial" charset="0"/>
              </a:rPr>
              <a:t>Group 2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6634F133-8EA9-B47F-6BE1-1BB205398BCE}"/>
              </a:ext>
            </a:extLst>
          </p:cNvPr>
          <p:cNvSpPr/>
          <p:nvPr/>
        </p:nvSpPr>
        <p:spPr>
          <a:xfrm>
            <a:off x="5302250" y="989014"/>
            <a:ext cx="2362200" cy="407987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bg2">
                <a:lumMod val="40000"/>
                <a:lumOff val="60000"/>
              </a:schemeClr>
            </a:solidFill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cs typeface="Arial" charset="0"/>
              </a:rPr>
              <a:t>Multivariate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0B544404-FD19-C462-FC4F-F47D3A03471D}"/>
              </a:ext>
            </a:extLst>
          </p:cNvPr>
          <p:cNvSpPr/>
          <p:nvPr/>
        </p:nvSpPr>
        <p:spPr>
          <a:xfrm>
            <a:off x="7924800" y="989014"/>
            <a:ext cx="2362200" cy="407987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bg2">
                <a:lumMod val="40000"/>
                <a:lumOff val="60000"/>
              </a:schemeClr>
            </a:solidFill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cs typeface="Arial" charset="0"/>
              </a:rPr>
              <a:t>Predictive Modeling</a:t>
            </a:r>
          </a:p>
        </p:txBody>
      </p:sp>
      <p:grpSp>
        <p:nvGrpSpPr>
          <p:cNvPr id="6156" name="Group 4">
            <a:extLst>
              <a:ext uri="{FF2B5EF4-FFF2-40B4-BE49-F238E27FC236}">
                <a16:creationId xmlns:a16="http://schemas.microsoft.com/office/drawing/2014/main" id="{5E575CE5-839D-7CB1-0793-56BD01F2410C}"/>
              </a:ext>
            </a:extLst>
          </p:cNvPr>
          <p:cNvGrpSpPr>
            <a:grpSpLocks/>
          </p:cNvGrpSpPr>
          <p:nvPr/>
        </p:nvGrpSpPr>
        <p:grpSpPr bwMode="auto">
          <a:xfrm>
            <a:off x="8077201" y="1876425"/>
            <a:ext cx="2189163" cy="1993900"/>
            <a:chOff x="6553200" y="1876434"/>
            <a:chExt cx="2188685" cy="1994526"/>
          </a:xfrm>
        </p:grpSpPr>
        <p:pic>
          <p:nvPicPr>
            <p:cNvPr id="6167" name="Picture 13">
              <a:extLst>
                <a:ext uri="{FF2B5EF4-FFF2-40B4-BE49-F238E27FC236}">
                  <a16:creationId xmlns:a16="http://schemas.microsoft.com/office/drawing/2014/main" id="{9E779D89-9C20-183A-FD58-C929D7BAC21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51260" y="1876434"/>
              <a:ext cx="1190625" cy="3238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168" name="Picture 14">
              <a:extLst>
                <a:ext uri="{FF2B5EF4-FFF2-40B4-BE49-F238E27FC236}">
                  <a16:creationId xmlns:a16="http://schemas.microsoft.com/office/drawing/2014/main" id="{B122F04B-BD58-515B-5322-D98197A578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98973" y="2213610"/>
              <a:ext cx="381000" cy="16573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169" name="Picture 16">
              <a:extLst>
                <a:ext uri="{FF2B5EF4-FFF2-40B4-BE49-F238E27FC236}">
                  <a16:creationId xmlns:a16="http://schemas.microsoft.com/office/drawing/2014/main" id="{C9A44966-5E71-7B2D-39EC-12D16EAA3B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0798" y="2514604"/>
              <a:ext cx="371475" cy="3619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170" name="Picture 18">
              <a:extLst>
                <a:ext uri="{FF2B5EF4-FFF2-40B4-BE49-F238E27FC236}">
                  <a16:creationId xmlns:a16="http://schemas.microsoft.com/office/drawing/2014/main" id="{B92236E3-8678-315A-D248-1FE3EF205BE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53200" y="2221230"/>
              <a:ext cx="942975" cy="3619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6157" name="Group 3">
            <a:extLst>
              <a:ext uri="{FF2B5EF4-FFF2-40B4-BE49-F238E27FC236}">
                <a16:creationId xmlns:a16="http://schemas.microsoft.com/office/drawing/2014/main" id="{BBD04D86-E241-CF1B-DF5A-B97BFB701FBB}"/>
              </a:ext>
            </a:extLst>
          </p:cNvPr>
          <p:cNvGrpSpPr>
            <a:grpSpLocks/>
          </p:cNvGrpSpPr>
          <p:nvPr/>
        </p:nvGrpSpPr>
        <p:grpSpPr bwMode="auto">
          <a:xfrm>
            <a:off x="8077200" y="4230688"/>
            <a:ext cx="2057400" cy="1827212"/>
            <a:chOff x="6553200" y="4078891"/>
            <a:chExt cx="2057400" cy="1826609"/>
          </a:xfrm>
        </p:grpSpPr>
        <p:pic>
          <p:nvPicPr>
            <p:cNvPr id="6163" name="Picture 12">
              <a:extLst>
                <a:ext uri="{FF2B5EF4-FFF2-40B4-BE49-F238E27FC236}">
                  <a16:creationId xmlns:a16="http://schemas.microsoft.com/office/drawing/2014/main" id="{70ECFFEE-AA68-7DAD-9CAA-F3BC396448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05700" y="4078891"/>
              <a:ext cx="1066800" cy="4000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164" name="Picture 15">
              <a:extLst>
                <a:ext uri="{FF2B5EF4-FFF2-40B4-BE49-F238E27FC236}">
                  <a16:creationId xmlns:a16="http://schemas.microsoft.com/office/drawing/2014/main" id="{3DC65A1A-723C-6953-B2D0-3E1832F069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3900" y="4486275"/>
              <a:ext cx="266700" cy="14192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165" name="Picture 17">
              <a:extLst>
                <a:ext uri="{FF2B5EF4-FFF2-40B4-BE49-F238E27FC236}">
                  <a16:creationId xmlns:a16="http://schemas.microsoft.com/office/drawing/2014/main" id="{68305613-936C-7082-57D1-040DA7F8CB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24775" y="4838700"/>
              <a:ext cx="352425" cy="3429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166" name="Picture 19">
              <a:extLst>
                <a:ext uri="{FF2B5EF4-FFF2-40B4-BE49-F238E27FC236}">
                  <a16:creationId xmlns:a16="http://schemas.microsoft.com/office/drawing/2014/main" id="{C14E689F-CF4F-E75E-79A6-A00A028395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53200" y="4371974"/>
              <a:ext cx="952500" cy="5715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85F0D7F-9528-F1D6-1281-6B06DE8C9308}"/>
              </a:ext>
            </a:extLst>
          </p:cNvPr>
          <p:cNvSpPr txBox="1"/>
          <p:nvPr/>
        </p:nvSpPr>
        <p:spPr>
          <a:xfrm>
            <a:off x="2590801" y="6226175"/>
            <a:ext cx="2219325" cy="5222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2800" dirty="0">
                <a:solidFill>
                  <a:schemeClr val="bg1">
                    <a:lumMod val="95000"/>
                  </a:schemeClr>
                </a:solidFill>
                <a:cs typeface="Arial" charset="0"/>
              </a:rPr>
              <a:t>ANOVA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D718718-5254-8610-A177-1E0DB8B480E2}"/>
              </a:ext>
            </a:extLst>
          </p:cNvPr>
          <p:cNvSpPr txBox="1"/>
          <p:nvPr/>
        </p:nvSpPr>
        <p:spPr>
          <a:xfrm>
            <a:off x="5281614" y="6226175"/>
            <a:ext cx="2219325" cy="5222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2800" dirty="0">
                <a:solidFill>
                  <a:schemeClr val="bg1">
                    <a:lumMod val="95000"/>
                  </a:schemeClr>
                </a:solidFill>
                <a:cs typeface="Arial" charset="0"/>
              </a:rPr>
              <a:t>PCA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ADF036A-E4F5-4573-6CF5-5C660EAFEDCF}"/>
              </a:ext>
            </a:extLst>
          </p:cNvPr>
          <p:cNvSpPr txBox="1"/>
          <p:nvPr/>
        </p:nvSpPr>
        <p:spPr>
          <a:xfrm>
            <a:off x="8315326" y="6226175"/>
            <a:ext cx="2219325" cy="5222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2800" dirty="0">
                <a:solidFill>
                  <a:schemeClr val="bg1">
                    <a:lumMod val="95000"/>
                  </a:schemeClr>
                </a:solidFill>
                <a:cs typeface="Arial" charset="0"/>
              </a:rPr>
              <a:t>PLS</a:t>
            </a:r>
          </a:p>
        </p:txBody>
      </p:sp>
      <p:pic>
        <p:nvPicPr>
          <p:cNvPr id="6161" name="Picture 21">
            <a:extLst>
              <a:ext uri="{FF2B5EF4-FFF2-40B4-BE49-F238E27FC236}">
                <a16:creationId xmlns:a16="http://schemas.microsoft.com/office/drawing/2014/main" id="{A8CC59C8-33FB-0A80-EAD0-D3980C283E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1" y="3009900"/>
            <a:ext cx="1019175" cy="41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62" name="Picture 22">
            <a:extLst>
              <a:ext uri="{FF2B5EF4-FFF2-40B4-BE49-F238E27FC236}">
                <a16:creationId xmlns:a16="http://schemas.microsoft.com/office/drawing/2014/main" id="{30D31DC6-9152-FEF2-DF99-3EC9B7B309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7200" y="5572125"/>
            <a:ext cx="1047750" cy="438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C4700BDB-8CB3-1FAA-E1B4-698A3E040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>
                <a:solidFill>
                  <a:schemeClr val="bg1"/>
                </a:solidFill>
              </a:rPr>
              <a:pPr/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A5E4C8A8-044C-9C60-1D4F-8F109EB10E26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Multi-</a:t>
            </a:r>
            <a:r>
              <a:rPr lang="en-US" dirty="0" err="1"/>
              <a:t>Omic</a:t>
            </a:r>
            <a:r>
              <a:rPr lang="en-US" dirty="0"/>
              <a:t> networks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7">
            <a:extLst>
              <a:ext uri="{FF2B5EF4-FFF2-40B4-BE49-F238E27FC236}">
                <a16:creationId xmlns:a16="http://schemas.microsoft.com/office/drawing/2014/main" id="{8690DCE3-5799-B688-C66B-142339721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/>
              <a:pPr/>
              <a:t>50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14852A-E98D-7859-6781-8860EBB85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45644"/>
            <a:ext cx="12192000" cy="4620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21827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ext Box 4">
            <a:extLst>
              <a:ext uri="{FF2B5EF4-FFF2-40B4-BE49-F238E27FC236}">
                <a16:creationId xmlns:a16="http://schemas.microsoft.com/office/drawing/2014/main" id="{AC7AB4A0-A065-4948-A3BF-F5B72FB71F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0625" y="1313254"/>
            <a:ext cx="5185775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alt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Use structure to generate molecular fingerprint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alt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Calculate similarities between metabolites based on fingerprint</a:t>
            </a:r>
          </a:p>
        </p:txBody>
      </p:sp>
      <p:sp>
        <p:nvSpPr>
          <p:cNvPr id="27651" name="Text Box 8">
            <a:extLst>
              <a:ext uri="{FF2B5EF4-FFF2-40B4-BE49-F238E27FC236}">
                <a16:creationId xmlns:a16="http://schemas.microsoft.com/office/drawing/2014/main" id="{F26C478B-572D-6203-7A13-BE6A27B2CF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8110" y="5070953"/>
            <a:ext cx="48768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200" i="1" dirty="0">
                <a:solidFill>
                  <a:schemeClr val="bg1"/>
                </a:solidFill>
              </a:rPr>
              <a:t>BMC Bioinformatics</a:t>
            </a:r>
            <a:r>
              <a:rPr lang="en-US" altLang="en-US" sz="1200" dirty="0">
                <a:solidFill>
                  <a:schemeClr val="bg1"/>
                </a:solidFill>
              </a:rPr>
              <a:t> 2012, </a:t>
            </a:r>
            <a:r>
              <a:rPr lang="en-US" altLang="en-US" sz="1200" b="1" dirty="0">
                <a:solidFill>
                  <a:schemeClr val="bg1"/>
                </a:solidFill>
              </a:rPr>
              <a:t>13</a:t>
            </a:r>
            <a:r>
              <a:rPr lang="en-US" altLang="en-US" sz="1200" dirty="0">
                <a:solidFill>
                  <a:schemeClr val="bg1"/>
                </a:solidFill>
              </a:rPr>
              <a:t>:99 doi:10.1186/1471-2105-13-99 </a:t>
            </a:r>
          </a:p>
        </p:txBody>
      </p:sp>
      <p:pic>
        <p:nvPicPr>
          <p:cNvPr id="27652" name="Picture 10">
            <a:extLst>
              <a:ext uri="{FF2B5EF4-FFF2-40B4-BE49-F238E27FC236}">
                <a16:creationId xmlns:a16="http://schemas.microsoft.com/office/drawing/2014/main" id="{1A18224B-75EA-EAF1-048B-FA1B05599F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4083" y="1676291"/>
            <a:ext cx="6008230" cy="321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32F0F5-EF53-3B14-7500-56258F7D3A61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Structural similarity networks</a:t>
            </a:r>
            <a:br>
              <a:rPr lang="en-US" dirty="0"/>
            </a:br>
            <a:endParaRPr lang="en-US" dirty="0"/>
          </a:p>
        </p:txBody>
      </p:sp>
      <p:sp>
        <p:nvSpPr>
          <p:cNvPr id="3" name="Slide Number Placeholder 7">
            <a:extLst>
              <a:ext uri="{FF2B5EF4-FFF2-40B4-BE49-F238E27FC236}">
                <a16:creationId xmlns:a16="http://schemas.microsoft.com/office/drawing/2014/main" id="{915248B2-06FD-8ED5-08B6-1942D6501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/>
              <a:pPr/>
              <a:t>51</a:t>
            </a:fld>
            <a:endParaRPr lang="en-US" dirty="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5" name="Picture 5">
            <a:extLst>
              <a:ext uri="{FF2B5EF4-FFF2-40B4-BE49-F238E27FC236}">
                <a16:creationId xmlns:a16="http://schemas.microsoft.com/office/drawing/2014/main" id="{9D582AE6-2C67-1215-4347-DAF8425CCC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2038" y="920750"/>
            <a:ext cx="7421562" cy="5861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7">
            <a:extLst>
              <a:ext uri="{FF2B5EF4-FFF2-40B4-BE49-F238E27FC236}">
                <a16:creationId xmlns:a16="http://schemas.microsoft.com/office/drawing/2014/main" id="{113015CD-3AC6-9482-588A-B34D08C8E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3CCE165C-5461-7B1E-07C4-365A96822690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Structural similarity example</a:t>
            </a:r>
            <a:br>
              <a:rPr lang="en-US" dirty="0"/>
            </a:br>
            <a:endParaRPr lang="en-US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Title 1">
            <a:extLst>
              <a:ext uri="{FF2B5EF4-FFF2-40B4-BE49-F238E27FC236}">
                <a16:creationId xmlns:a16="http://schemas.microsoft.com/office/drawing/2014/main" id="{E7812182-E76B-81C0-46C2-44CE49274C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6999288" cy="3810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en-US" sz="2600">
                <a:solidFill>
                  <a:schemeClr val="tx1"/>
                </a:solidFill>
              </a:rPr>
              <a:t>Treatment Effects Network</a:t>
            </a:r>
          </a:p>
        </p:txBody>
      </p:sp>
      <p:sp>
        <p:nvSpPr>
          <p:cNvPr id="3" name="Slide Number Placeholder 7">
            <a:extLst>
              <a:ext uri="{FF2B5EF4-FFF2-40B4-BE49-F238E27FC236}">
                <a16:creationId xmlns:a16="http://schemas.microsoft.com/office/drawing/2014/main" id="{8ACE2D48-D2FE-69AE-14E1-2968D7D6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/>
              <a:pPr/>
              <a:t>53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C1DB68-6E20-CA52-892E-C657A83B70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654"/>
            <a:ext cx="9112425" cy="6858000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19446CB-1363-F69B-E0E9-D4569114C5D2}"/>
              </a:ext>
            </a:extLst>
          </p:cNvPr>
          <p:cNvSpPr/>
          <p:nvPr/>
        </p:nvSpPr>
        <p:spPr>
          <a:xfrm>
            <a:off x="8568024" y="3035441"/>
            <a:ext cx="3623976" cy="1328023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defRPr/>
            </a:pPr>
            <a:r>
              <a:rPr lang="en-US" b="1" dirty="0">
                <a:solidFill>
                  <a:schemeClr val="bg1"/>
                </a:solidFill>
                <a:latin typeface="Comic Sans MS" panose="030F0702030302020204" pitchFamily="66" charset="0"/>
              </a:rPr>
              <a:t>Metabolites</a:t>
            </a:r>
          </a:p>
          <a:p>
            <a:pPr eaLnBrk="0" hangingPunct="0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Shape  = increase/decrease</a:t>
            </a:r>
            <a:b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Size      = importance (loading)</a:t>
            </a:r>
            <a:b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Color</a:t>
            </a:r>
            <a:r>
              <a:rPr lang="en-US" b="1" dirty="0">
                <a:solidFill>
                  <a:schemeClr val="bg1"/>
                </a:solidFill>
                <a:latin typeface="Comic Sans MS" panose="030F0702030302020204" pitchFamily="66" charset="0"/>
              </a:rPr>
              <a:t>   = 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correlation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F4AF2F6-46E9-67B1-453D-41D08AA2FC67}"/>
              </a:ext>
            </a:extLst>
          </p:cNvPr>
          <p:cNvSpPr/>
          <p:nvPr/>
        </p:nvSpPr>
        <p:spPr>
          <a:xfrm>
            <a:off x="8029481" y="4633709"/>
            <a:ext cx="4196032" cy="102155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defRPr/>
            </a:pPr>
            <a:r>
              <a:rPr lang="en-US" b="1" dirty="0">
                <a:solidFill>
                  <a:schemeClr val="bg1"/>
                </a:solidFill>
                <a:latin typeface="Comic Sans MS" panose="030F0702030302020204" pitchFamily="66" charset="0"/>
              </a:rPr>
              <a:t>Connections</a:t>
            </a:r>
          </a:p>
          <a:p>
            <a:pPr eaLnBrk="0" hangingPunct="0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violet    = Biochemical relationships </a:t>
            </a:r>
          </a:p>
          <a:p>
            <a:pPr eaLnBrk="0" hangingPunct="0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green = Structural similarity </a:t>
            </a:r>
          </a:p>
        </p:txBody>
      </p:sp>
      <p:pic>
        <p:nvPicPr>
          <p:cNvPr id="32774" name="Picture 8">
            <a:extLst>
              <a:ext uri="{FF2B5EF4-FFF2-40B4-BE49-F238E27FC236}">
                <a16:creationId xmlns:a16="http://schemas.microsoft.com/office/drawing/2014/main" id="{65A0001E-0BBB-8480-DE10-3523F178F6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8957" y="6088758"/>
            <a:ext cx="728662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F7F7F189-1217-64BB-EA70-72CF547A2191}"/>
              </a:ext>
            </a:extLst>
          </p:cNvPr>
          <p:cNvSpPr txBox="1">
            <a:spLocks/>
          </p:cNvSpPr>
          <p:nvPr/>
        </p:nvSpPr>
        <p:spPr>
          <a:xfrm>
            <a:off x="212942" y="27557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Combining </a:t>
            </a:r>
          </a:p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networks</a:t>
            </a:r>
            <a:br>
              <a:rPr lang="en-US" dirty="0"/>
            </a:b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BB2DB3-021E-AC9C-7273-63457EB06BD1}"/>
              </a:ext>
            </a:extLst>
          </p:cNvPr>
          <p:cNvSpPr txBox="1"/>
          <p:nvPr/>
        </p:nvSpPr>
        <p:spPr>
          <a:xfrm>
            <a:off x="66805" y="6569188"/>
            <a:ext cx="638201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5CA3B4"/>
                </a:solidFill>
              </a:rPr>
              <a:t>https://</a:t>
            </a:r>
            <a:r>
              <a:rPr lang="en-US" sz="1200" dirty="0">
                <a:solidFill>
                  <a:srgbClr val="5CA3B4"/>
                </a:solidFill>
                <a:latin typeface="Comic Sans MS" panose="030F0702030302020204" pitchFamily="66" charset="0"/>
              </a:rPr>
              <a:t>dgrapov</a:t>
            </a:r>
            <a:r>
              <a:rPr lang="en-US" sz="1200" dirty="0">
                <a:solidFill>
                  <a:srgbClr val="5CA3B4"/>
                </a:solidFill>
              </a:rPr>
              <a:t>.github.io/MetaMapR/gallery.html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947F087-003E-7E2D-49E4-F1249AE62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332" y="1813099"/>
            <a:ext cx="1159260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rgbClr val="257CFF"/>
                </a:solidFill>
              </a:rPr>
              <a:t>Follow along with the following tutorial: 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https://creativedatasolutions.github.io/CDS.courses/courses/network_mapping_101/docs/partial/network/</a:t>
            </a:r>
          </a:p>
          <a:p>
            <a:pPr marL="0" indent="0">
              <a:buNone/>
            </a:pPr>
            <a:endParaRPr lang="en-US" sz="3200" dirty="0">
              <a:solidFill>
                <a:srgbClr val="257CFF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CDC09B9-8C14-70F1-45B3-6D8AA5701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>
                <a:solidFill>
                  <a:schemeClr val="bg1"/>
                </a:solidFill>
              </a:rPr>
              <a:pPr/>
              <a:t>54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5DFD0BD8-1F7F-5C61-1A62-1DB1A68E06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9333" y="43307"/>
            <a:ext cx="11183937" cy="1325562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Your turn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66836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90B68287-0431-9BB5-D23C-05076BB96B7B}"/>
              </a:ext>
            </a:extLst>
          </p:cNvPr>
          <p:cNvSpPr txBox="1"/>
          <p:nvPr/>
        </p:nvSpPr>
        <p:spPr>
          <a:xfrm>
            <a:off x="212942" y="1309779"/>
            <a:ext cx="11912253" cy="5571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learn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Cytoscape basics</a:t>
            </a:r>
            <a:endParaRPr lang="en-US" sz="2400" dirty="0">
              <a:solidFill>
                <a:srgbClr val="257CFF"/>
              </a:solidFill>
              <a:latin typeface="Comic Sans MS" panose="030F0702030302020204" pitchFamily="66" charset="0"/>
            </a:endParaRPr>
          </a:p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map variables to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node attributes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edge attributes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optimize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layout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legend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publication quality figure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089101-187B-7BFB-921B-0B3CC9A9EB90}"/>
              </a:ext>
            </a:extLst>
          </p:cNvPr>
          <p:cNvSpPr txBox="1"/>
          <p:nvPr/>
        </p:nvSpPr>
        <p:spPr>
          <a:xfrm>
            <a:off x="613776" y="6481796"/>
            <a:ext cx="1140912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https://creativedatasolutions.github.io/CDS.courses/courses/network_mapping_101/docs/partial/cytoscape/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F20278-3A82-30E7-829B-C309B987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92C46FD-EFB3-7A41-AA63-48F86B71E34D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Network refinement and visualization</a:t>
            </a:r>
            <a:br>
              <a:rPr lang="en-US" dirty="0"/>
            </a:br>
            <a:endParaRPr lang="en-US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92B9112A-ABF2-4A4B-3537-6248255C32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6952" y="2882860"/>
            <a:ext cx="6177618" cy="3601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890F92-35B4-6FA5-159F-1CEBD2E5D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778956" y="454179"/>
            <a:ext cx="1886870" cy="2847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61401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947F087-003E-7E2D-49E4-F1249AE62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332" y="1813099"/>
            <a:ext cx="1159260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rgbClr val="257CFF"/>
                </a:solidFill>
              </a:rPr>
              <a:t>Follow along with the following tutorial: 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https://creativedatasolutions.github.io/CDS.courses/courses/network_mapping_101/docs/partial/cytoscape/</a:t>
            </a:r>
          </a:p>
          <a:p>
            <a:pPr marL="0" indent="0">
              <a:buNone/>
            </a:pPr>
            <a:endParaRPr lang="en-US" sz="3200" dirty="0">
              <a:solidFill>
                <a:srgbClr val="257CFF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CDC09B9-8C14-70F1-45B3-6D8AA5701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pPr/>
              <a:t>56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5DFD0BD8-1F7F-5C61-1A62-1DB1A68E06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9333" y="43307"/>
            <a:ext cx="11183937" cy="1325562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Your turn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522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41EA2D6F-389C-6D37-8F4F-A22CFDB0B358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Topics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089101-187B-7BFB-921B-0B3CC9A9EB90}"/>
              </a:ext>
            </a:extLst>
          </p:cNvPr>
          <p:cNvSpPr txBox="1"/>
          <p:nvPr/>
        </p:nvSpPr>
        <p:spPr>
          <a:xfrm>
            <a:off x="613776" y="6481796"/>
            <a:ext cx="114091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CA3B4"/>
                </a:solidFill>
                <a:latin typeface="Comic Sans MS" panose="030F0702030302020204" pitchFamily="66" charset="0"/>
              </a:rPr>
              <a:t>https://creativedatasolutions.github.io/CDS.courses/courses/network_mapping_101/docs/#topics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F20278-3A82-30E7-829B-C309B987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B68287-0431-9BB5-D23C-05076BB96B7B}"/>
              </a:ext>
            </a:extLst>
          </p:cNvPr>
          <p:cNvSpPr txBox="1"/>
          <p:nvPr/>
        </p:nvSpPr>
        <p:spPr>
          <a:xfrm>
            <a:off x="212942" y="1316079"/>
            <a:ext cx="11912253" cy="4463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Data preparation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Differential expression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Hierarchical Clustering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Principal Components Analysis (PCA)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Statistical analysis 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Machine learning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Network analysis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Network mapping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19C2D74-601C-1380-65DA-67BF34DAD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5485" y="584665"/>
            <a:ext cx="6047414" cy="284433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E68CEF2-823E-1285-2653-98C575633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3954" y="3529415"/>
            <a:ext cx="4590476" cy="2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483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DD25D6D7-014F-7C09-B58C-11E039E7408C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" y="-15875"/>
            <a:ext cx="10287000" cy="838200"/>
          </a:xfrm>
        </p:spPr>
        <p:txBody>
          <a:bodyPr>
            <a:noAutofit/>
          </a:bodyPr>
          <a:lstStyle/>
          <a:p>
            <a:pPr algn="l"/>
            <a:r>
              <a:rPr lang="en-US" altLang="en-US" dirty="0"/>
              <a:t>  How to think about data complexity</a:t>
            </a:r>
          </a:p>
        </p:txBody>
      </p:sp>
      <p:grpSp>
        <p:nvGrpSpPr>
          <p:cNvPr id="17411" name="Group 3">
            <a:extLst>
              <a:ext uri="{FF2B5EF4-FFF2-40B4-BE49-F238E27FC236}">
                <a16:creationId xmlns:a16="http://schemas.microsoft.com/office/drawing/2014/main" id="{DFEB17E0-6662-D09A-4D70-DCB3854671CA}"/>
              </a:ext>
            </a:extLst>
          </p:cNvPr>
          <p:cNvGrpSpPr>
            <a:grpSpLocks/>
          </p:cNvGrpSpPr>
          <p:nvPr/>
        </p:nvGrpSpPr>
        <p:grpSpPr bwMode="auto">
          <a:xfrm>
            <a:off x="1747839" y="1066800"/>
            <a:ext cx="4881563" cy="4737100"/>
            <a:chOff x="861" y="576"/>
            <a:chExt cx="3075" cy="2984"/>
          </a:xfrm>
        </p:grpSpPr>
        <p:sp>
          <p:nvSpPr>
            <p:cNvPr id="17438" name="Rectangle 4">
              <a:extLst>
                <a:ext uri="{FF2B5EF4-FFF2-40B4-BE49-F238E27FC236}">
                  <a16:creationId xmlns:a16="http://schemas.microsoft.com/office/drawing/2014/main" id="{4405516F-CDA4-A6D1-E402-5B42197827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4" y="1668"/>
              <a:ext cx="144" cy="1440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7439" name="Text Box 5">
              <a:extLst>
                <a:ext uri="{FF2B5EF4-FFF2-40B4-BE49-F238E27FC236}">
                  <a16:creationId xmlns:a16="http://schemas.microsoft.com/office/drawing/2014/main" id="{91CED460-D265-47F0-045C-FF66828CFE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36" y="1504"/>
              <a:ext cx="28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>
                  <a:solidFill>
                    <a:schemeClr val="bg1"/>
                  </a:solidFill>
                </a:rPr>
                <a:t>n</a:t>
              </a:r>
            </a:p>
          </p:txBody>
        </p:sp>
        <p:sp>
          <p:nvSpPr>
            <p:cNvPr id="17440" name="Text Box 6">
              <a:extLst>
                <a:ext uri="{FF2B5EF4-FFF2-40B4-BE49-F238E27FC236}">
                  <a16:creationId xmlns:a16="http://schemas.microsoft.com/office/drawing/2014/main" id="{F0F143C5-6B73-E170-BA66-6272F479E1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8" y="1296"/>
              <a:ext cx="336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>
                  <a:solidFill>
                    <a:schemeClr val="bg1"/>
                  </a:solidFill>
                </a:rPr>
                <a:t>m</a:t>
              </a:r>
            </a:p>
          </p:txBody>
        </p:sp>
        <p:sp>
          <p:nvSpPr>
            <p:cNvPr id="17441" name="Line 7">
              <a:extLst>
                <a:ext uri="{FF2B5EF4-FFF2-40B4-BE49-F238E27FC236}">
                  <a16:creationId xmlns:a16="http://schemas.microsoft.com/office/drawing/2014/main" id="{967C135D-3E85-D4AB-4C3C-8DE401A39A3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80" y="1860"/>
              <a:ext cx="0" cy="1248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442" name="Text Box 8">
              <a:extLst>
                <a:ext uri="{FF2B5EF4-FFF2-40B4-BE49-F238E27FC236}">
                  <a16:creationId xmlns:a16="http://schemas.microsoft.com/office/drawing/2014/main" id="{EDF2A08B-7F95-4624-6D75-BB0E03D709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36" y="3156"/>
              <a:ext cx="576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>
                  <a:solidFill>
                    <a:schemeClr val="bg1"/>
                  </a:solidFill>
                </a:rPr>
                <a:t>1-D</a:t>
              </a:r>
            </a:p>
          </p:txBody>
        </p:sp>
        <p:grpSp>
          <p:nvGrpSpPr>
            <p:cNvPr id="17443" name="Group 9">
              <a:extLst>
                <a:ext uri="{FF2B5EF4-FFF2-40B4-BE49-F238E27FC236}">
                  <a16:creationId xmlns:a16="http://schemas.microsoft.com/office/drawing/2014/main" id="{A25F9DA1-7FDA-EB20-21E8-6BED8574A0D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60" y="1668"/>
              <a:ext cx="288" cy="1440"/>
              <a:chOff x="3168" y="886"/>
              <a:chExt cx="288" cy="1440"/>
            </a:xfrm>
          </p:grpSpPr>
          <p:sp>
            <p:nvSpPr>
              <p:cNvPr id="17487" name="Rectangle 10">
                <a:extLst>
                  <a:ext uri="{FF2B5EF4-FFF2-40B4-BE49-F238E27FC236}">
                    <a16:creationId xmlns:a16="http://schemas.microsoft.com/office/drawing/2014/main" id="{155F93D9-4396-7CD8-69B8-1772E5A45A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886"/>
                <a:ext cx="144" cy="1440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7488" name="Rectangle 11">
                <a:extLst>
                  <a:ext uri="{FF2B5EF4-FFF2-40B4-BE49-F238E27FC236}">
                    <a16:creationId xmlns:a16="http://schemas.microsoft.com/office/drawing/2014/main" id="{CCC6905F-6642-82EE-ACAB-A36E535BE3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12" y="886"/>
                <a:ext cx="144" cy="1440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</p:grpSp>
        <p:sp>
          <p:nvSpPr>
            <p:cNvPr id="17444" name="Text Box 12">
              <a:extLst>
                <a:ext uri="{FF2B5EF4-FFF2-40B4-BE49-F238E27FC236}">
                  <a16:creationId xmlns:a16="http://schemas.microsoft.com/office/drawing/2014/main" id="{AC7D0729-0E12-744F-51F0-6BB05322C4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4" y="3156"/>
              <a:ext cx="576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>
                  <a:solidFill>
                    <a:schemeClr val="bg1"/>
                  </a:solidFill>
                </a:rPr>
                <a:t>2-D</a:t>
              </a:r>
            </a:p>
          </p:txBody>
        </p:sp>
        <p:sp>
          <p:nvSpPr>
            <p:cNvPr id="17445" name="Line 13">
              <a:extLst>
                <a:ext uri="{FF2B5EF4-FFF2-40B4-BE49-F238E27FC236}">
                  <a16:creationId xmlns:a16="http://schemas.microsoft.com/office/drawing/2014/main" id="{DE028238-17B9-880E-78F2-4AED7F473FC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1524"/>
              <a:ext cx="1872" cy="0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17446" name="Group 14">
              <a:extLst>
                <a:ext uri="{FF2B5EF4-FFF2-40B4-BE49-F238E27FC236}">
                  <a16:creationId xmlns:a16="http://schemas.microsoft.com/office/drawing/2014/main" id="{24FF4ADB-2F0A-8A25-F9B5-6270641A7D1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28" y="1668"/>
              <a:ext cx="1308" cy="1856"/>
              <a:chOff x="4068" y="900"/>
              <a:chExt cx="1308" cy="1856"/>
            </a:xfrm>
          </p:grpSpPr>
          <p:grpSp>
            <p:nvGrpSpPr>
              <p:cNvPr id="17472" name="Group 15">
                <a:extLst>
                  <a:ext uri="{FF2B5EF4-FFF2-40B4-BE49-F238E27FC236}">
                    <a16:creationId xmlns:a16="http://schemas.microsoft.com/office/drawing/2014/main" id="{AB003A66-F095-5305-090C-0A87F2B20C8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068" y="900"/>
                <a:ext cx="1308" cy="1440"/>
                <a:chOff x="4068" y="900"/>
                <a:chExt cx="1308" cy="1440"/>
              </a:xfrm>
            </p:grpSpPr>
            <p:sp>
              <p:nvSpPr>
                <p:cNvPr id="17474" name="Rectangle 16">
                  <a:extLst>
                    <a:ext uri="{FF2B5EF4-FFF2-40B4-BE49-F238E27FC236}">
                      <a16:creationId xmlns:a16="http://schemas.microsoft.com/office/drawing/2014/main" id="{6831A2AF-35DE-0307-C930-5C6A856DF58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068" y="900"/>
                  <a:ext cx="144" cy="1440"/>
                </a:xfrm>
                <a:prstGeom prst="rect">
                  <a:avLst/>
                </a:prstGeom>
                <a:solidFill>
                  <a:srgbClr val="C0C0C0"/>
                </a:solidFill>
                <a:ln w="9525">
                  <a:solidFill>
                    <a:schemeClr val="bg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/>
                </a:p>
              </p:txBody>
            </p:sp>
            <p:grpSp>
              <p:nvGrpSpPr>
                <p:cNvPr id="17475" name="Group 17">
                  <a:extLst>
                    <a:ext uri="{FF2B5EF4-FFF2-40B4-BE49-F238E27FC236}">
                      <a16:creationId xmlns:a16="http://schemas.microsoft.com/office/drawing/2014/main" id="{4A9731D8-3B00-F655-6D3B-BE9D6122B33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212" y="900"/>
                  <a:ext cx="300" cy="1440"/>
                  <a:chOff x="2832" y="864"/>
                  <a:chExt cx="300" cy="1440"/>
                </a:xfrm>
              </p:grpSpPr>
              <p:sp>
                <p:nvSpPr>
                  <p:cNvPr id="17485" name="Rectangle 18">
                    <a:extLst>
                      <a:ext uri="{FF2B5EF4-FFF2-40B4-BE49-F238E27FC236}">
                        <a16:creationId xmlns:a16="http://schemas.microsoft.com/office/drawing/2014/main" id="{9765FBC0-82D4-6BAD-24A4-FACE3279D96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832" y="864"/>
                    <a:ext cx="144" cy="1440"/>
                  </a:xfrm>
                  <a:prstGeom prst="rect">
                    <a:avLst/>
                  </a:prstGeom>
                  <a:solidFill>
                    <a:srgbClr val="C0C0C0"/>
                  </a:solidFill>
                  <a:ln w="9525">
                    <a:solidFill>
                      <a:schemeClr val="bg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>
                    <a:lvl1pPr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1pPr>
                    <a:lvl2pPr marL="742950" indent="-28575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2pPr>
                    <a:lvl3pPr marL="11430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3pPr>
                    <a:lvl4pPr marL="16002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4pPr>
                    <a:lvl5pPr marL="20574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endParaRPr lang="en-US" altLang="en-US"/>
                  </a:p>
                </p:txBody>
              </p:sp>
              <p:sp>
                <p:nvSpPr>
                  <p:cNvPr id="17486" name="Rectangle 19">
                    <a:extLst>
                      <a:ext uri="{FF2B5EF4-FFF2-40B4-BE49-F238E27FC236}">
                        <a16:creationId xmlns:a16="http://schemas.microsoft.com/office/drawing/2014/main" id="{99A79F87-23F1-5732-4BA8-D2150FB8FCC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988" y="864"/>
                    <a:ext cx="144" cy="1440"/>
                  </a:xfrm>
                  <a:prstGeom prst="rect">
                    <a:avLst/>
                  </a:prstGeom>
                  <a:solidFill>
                    <a:srgbClr val="C0C0C0"/>
                  </a:solidFill>
                  <a:ln w="9525">
                    <a:solidFill>
                      <a:schemeClr val="bg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>
                    <a:lvl1pPr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1pPr>
                    <a:lvl2pPr marL="742950" indent="-28575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2pPr>
                    <a:lvl3pPr marL="11430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3pPr>
                    <a:lvl4pPr marL="16002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4pPr>
                    <a:lvl5pPr marL="20574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endParaRPr lang="en-US" altLang="en-US"/>
                  </a:p>
                </p:txBody>
              </p:sp>
            </p:grpSp>
            <p:grpSp>
              <p:nvGrpSpPr>
                <p:cNvPr id="17476" name="Group 20">
                  <a:extLst>
                    <a:ext uri="{FF2B5EF4-FFF2-40B4-BE49-F238E27FC236}">
                      <a16:creationId xmlns:a16="http://schemas.microsoft.com/office/drawing/2014/main" id="{CC3E33F5-B95B-2A57-BDDB-133C16647149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500" y="900"/>
                  <a:ext cx="300" cy="1440"/>
                  <a:chOff x="2832" y="864"/>
                  <a:chExt cx="300" cy="1440"/>
                </a:xfrm>
              </p:grpSpPr>
              <p:sp>
                <p:nvSpPr>
                  <p:cNvPr id="17483" name="Rectangle 21">
                    <a:extLst>
                      <a:ext uri="{FF2B5EF4-FFF2-40B4-BE49-F238E27FC236}">
                        <a16:creationId xmlns:a16="http://schemas.microsoft.com/office/drawing/2014/main" id="{F2159C62-E6CF-A931-F249-F7620E06609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832" y="864"/>
                    <a:ext cx="144" cy="1440"/>
                  </a:xfrm>
                  <a:prstGeom prst="rect">
                    <a:avLst/>
                  </a:prstGeom>
                  <a:solidFill>
                    <a:srgbClr val="C0C0C0"/>
                  </a:solidFill>
                  <a:ln w="9525">
                    <a:solidFill>
                      <a:schemeClr val="bg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>
                    <a:lvl1pPr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1pPr>
                    <a:lvl2pPr marL="742950" indent="-28575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2pPr>
                    <a:lvl3pPr marL="11430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3pPr>
                    <a:lvl4pPr marL="16002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4pPr>
                    <a:lvl5pPr marL="20574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endParaRPr lang="en-US" altLang="en-US"/>
                  </a:p>
                </p:txBody>
              </p:sp>
              <p:sp>
                <p:nvSpPr>
                  <p:cNvPr id="17484" name="Rectangle 22">
                    <a:extLst>
                      <a:ext uri="{FF2B5EF4-FFF2-40B4-BE49-F238E27FC236}">
                        <a16:creationId xmlns:a16="http://schemas.microsoft.com/office/drawing/2014/main" id="{445004AA-A45C-E272-9C54-D737583028F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988" y="864"/>
                    <a:ext cx="144" cy="1440"/>
                  </a:xfrm>
                  <a:prstGeom prst="rect">
                    <a:avLst/>
                  </a:prstGeom>
                  <a:solidFill>
                    <a:srgbClr val="C0C0C0"/>
                  </a:solidFill>
                  <a:ln w="9525">
                    <a:solidFill>
                      <a:schemeClr val="bg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>
                    <a:lvl1pPr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1pPr>
                    <a:lvl2pPr marL="742950" indent="-28575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2pPr>
                    <a:lvl3pPr marL="11430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3pPr>
                    <a:lvl4pPr marL="16002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4pPr>
                    <a:lvl5pPr marL="20574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endParaRPr lang="en-US" altLang="en-US"/>
                  </a:p>
                </p:txBody>
              </p:sp>
            </p:grpSp>
            <p:grpSp>
              <p:nvGrpSpPr>
                <p:cNvPr id="17477" name="Group 23">
                  <a:extLst>
                    <a:ext uri="{FF2B5EF4-FFF2-40B4-BE49-F238E27FC236}">
                      <a16:creationId xmlns:a16="http://schemas.microsoft.com/office/drawing/2014/main" id="{C4F0F47E-0F08-26EB-0C2A-EBB123727B9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88" y="900"/>
                  <a:ext cx="300" cy="1440"/>
                  <a:chOff x="2832" y="864"/>
                  <a:chExt cx="300" cy="1440"/>
                </a:xfrm>
              </p:grpSpPr>
              <p:sp>
                <p:nvSpPr>
                  <p:cNvPr id="17481" name="Rectangle 24">
                    <a:extLst>
                      <a:ext uri="{FF2B5EF4-FFF2-40B4-BE49-F238E27FC236}">
                        <a16:creationId xmlns:a16="http://schemas.microsoft.com/office/drawing/2014/main" id="{19124CD7-1B09-4F80-71F5-2A06006F857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832" y="864"/>
                    <a:ext cx="144" cy="1440"/>
                  </a:xfrm>
                  <a:prstGeom prst="rect">
                    <a:avLst/>
                  </a:prstGeom>
                  <a:solidFill>
                    <a:srgbClr val="C0C0C0"/>
                  </a:solidFill>
                  <a:ln w="9525">
                    <a:solidFill>
                      <a:schemeClr val="bg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>
                    <a:lvl1pPr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1pPr>
                    <a:lvl2pPr marL="742950" indent="-28575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2pPr>
                    <a:lvl3pPr marL="11430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3pPr>
                    <a:lvl4pPr marL="16002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4pPr>
                    <a:lvl5pPr marL="20574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endParaRPr lang="en-US" altLang="en-US"/>
                  </a:p>
                </p:txBody>
              </p:sp>
              <p:sp>
                <p:nvSpPr>
                  <p:cNvPr id="17482" name="Rectangle 25">
                    <a:extLst>
                      <a:ext uri="{FF2B5EF4-FFF2-40B4-BE49-F238E27FC236}">
                        <a16:creationId xmlns:a16="http://schemas.microsoft.com/office/drawing/2014/main" id="{41EE509B-4FBF-B424-DFDE-5407B869A06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988" y="864"/>
                    <a:ext cx="144" cy="1440"/>
                  </a:xfrm>
                  <a:prstGeom prst="rect">
                    <a:avLst/>
                  </a:prstGeom>
                  <a:solidFill>
                    <a:srgbClr val="C0C0C0"/>
                  </a:solidFill>
                  <a:ln w="9525">
                    <a:solidFill>
                      <a:schemeClr val="bg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>
                    <a:lvl1pPr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1pPr>
                    <a:lvl2pPr marL="742950" indent="-28575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2pPr>
                    <a:lvl3pPr marL="11430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3pPr>
                    <a:lvl4pPr marL="16002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4pPr>
                    <a:lvl5pPr marL="20574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endParaRPr lang="en-US" altLang="en-US"/>
                  </a:p>
                </p:txBody>
              </p:sp>
            </p:grpSp>
            <p:grpSp>
              <p:nvGrpSpPr>
                <p:cNvPr id="17478" name="Group 26">
                  <a:extLst>
                    <a:ext uri="{FF2B5EF4-FFF2-40B4-BE49-F238E27FC236}">
                      <a16:creationId xmlns:a16="http://schemas.microsoft.com/office/drawing/2014/main" id="{47DC0467-E705-4393-6826-822838F3071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076" y="900"/>
                  <a:ext cx="300" cy="1440"/>
                  <a:chOff x="2832" y="864"/>
                  <a:chExt cx="300" cy="1440"/>
                </a:xfrm>
              </p:grpSpPr>
              <p:sp>
                <p:nvSpPr>
                  <p:cNvPr id="17479" name="Rectangle 27">
                    <a:extLst>
                      <a:ext uri="{FF2B5EF4-FFF2-40B4-BE49-F238E27FC236}">
                        <a16:creationId xmlns:a16="http://schemas.microsoft.com/office/drawing/2014/main" id="{BDA6C257-FE2F-003D-9687-00D18500C1D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832" y="864"/>
                    <a:ext cx="144" cy="1440"/>
                  </a:xfrm>
                  <a:prstGeom prst="rect">
                    <a:avLst/>
                  </a:prstGeom>
                  <a:solidFill>
                    <a:srgbClr val="C0C0C0"/>
                  </a:solidFill>
                  <a:ln w="9525">
                    <a:solidFill>
                      <a:schemeClr val="bg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>
                    <a:lvl1pPr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1pPr>
                    <a:lvl2pPr marL="742950" indent="-28575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2pPr>
                    <a:lvl3pPr marL="11430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3pPr>
                    <a:lvl4pPr marL="16002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4pPr>
                    <a:lvl5pPr marL="20574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endParaRPr lang="en-US" altLang="en-US"/>
                  </a:p>
                </p:txBody>
              </p:sp>
              <p:sp>
                <p:nvSpPr>
                  <p:cNvPr id="17480" name="Rectangle 28">
                    <a:extLst>
                      <a:ext uri="{FF2B5EF4-FFF2-40B4-BE49-F238E27FC236}">
                        <a16:creationId xmlns:a16="http://schemas.microsoft.com/office/drawing/2014/main" id="{F5EA2E18-5F2A-CC51-ABB6-23F3546FF56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988" y="864"/>
                    <a:ext cx="144" cy="1440"/>
                  </a:xfrm>
                  <a:prstGeom prst="rect">
                    <a:avLst/>
                  </a:prstGeom>
                  <a:solidFill>
                    <a:srgbClr val="C0C0C0"/>
                  </a:solidFill>
                  <a:ln w="9525">
                    <a:solidFill>
                      <a:schemeClr val="bg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>
                    <a:lvl1pPr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1pPr>
                    <a:lvl2pPr marL="742950" indent="-28575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2pPr>
                    <a:lvl3pPr marL="11430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3pPr>
                    <a:lvl4pPr marL="16002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4pPr>
                    <a:lvl5pPr marL="2057400" indent="-228600" eaLnBrk="0" hangingPunct="0"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endParaRPr lang="en-US" altLang="en-US"/>
                  </a:p>
                </p:txBody>
              </p:sp>
            </p:grpSp>
          </p:grpSp>
          <p:sp>
            <p:nvSpPr>
              <p:cNvPr id="17473" name="Text Box 29">
                <a:extLst>
                  <a:ext uri="{FF2B5EF4-FFF2-40B4-BE49-F238E27FC236}">
                    <a16:creationId xmlns:a16="http://schemas.microsoft.com/office/drawing/2014/main" id="{26F9A281-99D8-F201-C5EF-A683AB0D9E9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080" y="2352"/>
                <a:ext cx="1296" cy="40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r>
                  <a:rPr lang="en-US" altLang="en-US">
                    <a:solidFill>
                      <a:schemeClr val="bg1"/>
                    </a:solidFill>
                  </a:rPr>
                  <a:t>m-D</a:t>
                </a:r>
              </a:p>
            </p:txBody>
          </p:sp>
        </p:grpSp>
        <p:sp>
          <p:nvSpPr>
            <p:cNvPr id="17447" name="Text Box 30">
              <a:extLst>
                <a:ext uri="{FF2B5EF4-FFF2-40B4-BE49-F238E27FC236}">
                  <a16:creationId xmlns:a16="http://schemas.microsoft.com/office/drawing/2014/main" id="{13050E5F-5F18-9425-E2CC-396584A040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84" y="2112"/>
              <a:ext cx="100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en-US" b="1">
                  <a:solidFill>
                    <a:srgbClr val="FF0000"/>
                  </a:solidFill>
                </a:rPr>
                <a:t>Data</a:t>
              </a:r>
            </a:p>
          </p:txBody>
        </p:sp>
        <p:sp>
          <p:nvSpPr>
            <p:cNvPr id="17448" name="Text Box 31">
              <a:extLst>
                <a:ext uri="{FF2B5EF4-FFF2-40B4-BE49-F238E27FC236}">
                  <a16:creationId xmlns:a16="http://schemas.microsoft.com/office/drawing/2014/main" id="{A99DA52C-AE13-BD9B-1254-A132A8A797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61" y="1688"/>
              <a:ext cx="465" cy="13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eaVert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en-US">
                  <a:solidFill>
                    <a:schemeClr val="bg1"/>
                  </a:solidFill>
                </a:rPr>
                <a:t>samples</a:t>
              </a:r>
            </a:p>
          </p:txBody>
        </p:sp>
        <p:grpSp>
          <p:nvGrpSpPr>
            <p:cNvPr id="17449" name="Group 32">
              <a:extLst>
                <a:ext uri="{FF2B5EF4-FFF2-40B4-BE49-F238E27FC236}">
                  <a16:creationId xmlns:a16="http://schemas.microsoft.com/office/drawing/2014/main" id="{42C83626-4215-6D6A-7FB0-0AFD0A04A65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96" y="1656"/>
              <a:ext cx="144" cy="1452"/>
              <a:chOff x="2688" y="1344"/>
              <a:chExt cx="144" cy="1452"/>
            </a:xfrm>
          </p:grpSpPr>
          <p:sp>
            <p:nvSpPr>
              <p:cNvPr id="17468" name="Rectangle 33">
                <a:extLst>
                  <a:ext uri="{FF2B5EF4-FFF2-40B4-BE49-F238E27FC236}">
                    <a16:creationId xmlns:a16="http://schemas.microsoft.com/office/drawing/2014/main" id="{4AA36465-D303-FA33-A0E5-3D5041831F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88" y="1352"/>
                <a:ext cx="144" cy="1440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7469" name="Rectangle 34">
                <a:extLst>
                  <a:ext uri="{FF2B5EF4-FFF2-40B4-BE49-F238E27FC236}">
                    <a16:creationId xmlns:a16="http://schemas.microsoft.com/office/drawing/2014/main" id="{5E8D3DE6-40F9-A2E5-25E5-3EA3CF02B7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88" y="1344"/>
                <a:ext cx="144" cy="384"/>
              </a:xfrm>
              <a:prstGeom prst="rect">
                <a:avLst/>
              </a:prstGeom>
              <a:solidFill>
                <a:srgbClr val="E7200B">
                  <a:alpha val="50195"/>
                </a:srgb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7470" name="Rectangle 35">
                <a:extLst>
                  <a:ext uri="{FF2B5EF4-FFF2-40B4-BE49-F238E27FC236}">
                    <a16:creationId xmlns:a16="http://schemas.microsoft.com/office/drawing/2014/main" id="{39C39143-32B4-1BC7-8B96-5C8820BEF0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88" y="1728"/>
                <a:ext cx="144" cy="384"/>
              </a:xfrm>
              <a:prstGeom prst="rect">
                <a:avLst/>
              </a:prstGeom>
              <a:solidFill>
                <a:srgbClr val="00FF00">
                  <a:alpha val="50195"/>
                </a:srgb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7471" name="Rectangle 36">
                <a:extLst>
                  <a:ext uri="{FF2B5EF4-FFF2-40B4-BE49-F238E27FC236}">
                    <a16:creationId xmlns:a16="http://schemas.microsoft.com/office/drawing/2014/main" id="{ED6B8C50-8FE9-02C6-EA2D-A3F064E1F1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88" y="2124"/>
                <a:ext cx="144" cy="672"/>
              </a:xfrm>
              <a:prstGeom prst="rect">
                <a:avLst/>
              </a:prstGeom>
              <a:solidFill>
                <a:srgbClr val="0000FF">
                  <a:alpha val="50195"/>
                </a:srgb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</p:grpSp>
        <p:grpSp>
          <p:nvGrpSpPr>
            <p:cNvPr id="17450" name="Group 37">
              <a:extLst>
                <a:ext uri="{FF2B5EF4-FFF2-40B4-BE49-F238E27FC236}">
                  <a16:creationId xmlns:a16="http://schemas.microsoft.com/office/drawing/2014/main" id="{75D74D58-32CB-877F-A1B3-8943B922AB8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92" y="576"/>
              <a:ext cx="1344" cy="822"/>
              <a:chOff x="2592" y="624"/>
              <a:chExt cx="1344" cy="822"/>
            </a:xfrm>
          </p:grpSpPr>
          <p:sp>
            <p:nvSpPr>
              <p:cNvPr id="17451" name="Text Box 38">
                <a:extLst>
                  <a:ext uri="{FF2B5EF4-FFF2-40B4-BE49-F238E27FC236}">
                    <a16:creationId xmlns:a16="http://schemas.microsoft.com/office/drawing/2014/main" id="{7BDB5975-B56C-E2EF-9A69-C7DEF3D5D49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592" y="624"/>
                <a:ext cx="1344" cy="40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r>
                  <a:rPr lang="en-US" altLang="en-US">
                    <a:solidFill>
                      <a:schemeClr val="bg1"/>
                    </a:solidFill>
                  </a:rPr>
                  <a:t>variables</a:t>
                </a:r>
              </a:p>
            </p:txBody>
          </p:sp>
          <p:sp>
            <p:nvSpPr>
              <p:cNvPr id="17452" name="Rectangle 39">
                <a:extLst>
                  <a:ext uri="{FF2B5EF4-FFF2-40B4-BE49-F238E27FC236}">
                    <a16:creationId xmlns:a16="http://schemas.microsoft.com/office/drawing/2014/main" id="{AE2E5FBA-0C47-F8DD-D9C5-194A4C48B4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04" y="1062"/>
                <a:ext cx="144" cy="384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grpSp>
            <p:nvGrpSpPr>
              <p:cNvPr id="17453" name="Group 40">
                <a:extLst>
                  <a:ext uri="{FF2B5EF4-FFF2-40B4-BE49-F238E27FC236}">
                    <a16:creationId xmlns:a16="http://schemas.microsoft.com/office/drawing/2014/main" id="{37216A14-BC3A-7BB5-74BF-4A5D7708BBF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48" y="1062"/>
                <a:ext cx="300" cy="384"/>
                <a:chOff x="2832" y="864"/>
                <a:chExt cx="300" cy="1440"/>
              </a:xfrm>
            </p:grpSpPr>
            <p:sp>
              <p:nvSpPr>
                <p:cNvPr id="17466" name="Rectangle 41">
                  <a:extLst>
                    <a:ext uri="{FF2B5EF4-FFF2-40B4-BE49-F238E27FC236}">
                      <a16:creationId xmlns:a16="http://schemas.microsoft.com/office/drawing/2014/main" id="{B8B0406E-981F-F710-E1F5-91F7986DD39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832" y="864"/>
                  <a:ext cx="144" cy="1440"/>
                </a:xfrm>
                <a:prstGeom prst="rect">
                  <a:avLst/>
                </a:prstGeom>
                <a:solidFill>
                  <a:srgbClr val="C0C0C0"/>
                </a:solidFill>
                <a:ln w="9525">
                  <a:solidFill>
                    <a:schemeClr val="bg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/>
                </a:p>
              </p:txBody>
            </p:sp>
            <p:sp>
              <p:nvSpPr>
                <p:cNvPr id="17467" name="Rectangle 42">
                  <a:extLst>
                    <a:ext uri="{FF2B5EF4-FFF2-40B4-BE49-F238E27FC236}">
                      <a16:creationId xmlns:a16="http://schemas.microsoft.com/office/drawing/2014/main" id="{D76A8C51-13E8-886F-EFDD-63C32209DCE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88" y="864"/>
                  <a:ext cx="144" cy="1440"/>
                </a:xfrm>
                <a:prstGeom prst="rect">
                  <a:avLst/>
                </a:prstGeom>
                <a:solidFill>
                  <a:srgbClr val="C0C0C0"/>
                </a:solidFill>
                <a:ln w="9525">
                  <a:solidFill>
                    <a:schemeClr val="bg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/>
                </a:p>
              </p:txBody>
            </p:sp>
          </p:grpSp>
          <p:grpSp>
            <p:nvGrpSpPr>
              <p:cNvPr id="17454" name="Group 43">
                <a:extLst>
                  <a:ext uri="{FF2B5EF4-FFF2-40B4-BE49-F238E27FC236}">
                    <a16:creationId xmlns:a16="http://schemas.microsoft.com/office/drawing/2014/main" id="{22280425-B65C-A099-E36C-85823EA985D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036" y="1062"/>
                <a:ext cx="300" cy="384"/>
                <a:chOff x="2832" y="864"/>
                <a:chExt cx="300" cy="1440"/>
              </a:xfrm>
            </p:grpSpPr>
            <p:sp>
              <p:nvSpPr>
                <p:cNvPr id="17464" name="Rectangle 44">
                  <a:extLst>
                    <a:ext uri="{FF2B5EF4-FFF2-40B4-BE49-F238E27FC236}">
                      <a16:creationId xmlns:a16="http://schemas.microsoft.com/office/drawing/2014/main" id="{39AFE375-6CFE-56A1-C65C-BAE8BB93BE2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832" y="864"/>
                  <a:ext cx="144" cy="1440"/>
                </a:xfrm>
                <a:prstGeom prst="rect">
                  <a:avLst/>
                </a:prstGeom>
                <a:solidFill>
                  <a:srgbClr val="C0C0C0"/>
                </a:solidFill>
                <a:ln w="9525">
                  <a:solidFill>
                    <a:schemeClr val="bg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/>
                </a:p>
              </p:txBody>
            </p:sp>
            <p:sp>
              <p:nvSpPr>
                <p:cNvPr id="17465" name="Rectangle 45">
                  <a:extLst>
                    <a:ext uri="{FF2B5EF4-FFF2-40B4-BE49-F238E27FC236}">
                      <a16:creationId xmlns:a16="http://schemas.microsoft.com/office/drawing/2014/main" id="{0D4FB46C-3C4C-9592-064D-CBB072029D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88" y="864"/>
                  <a:ext cx="144" cy="1440"/>
                </a:xfrm>
                <a:prstGeom prst="rect">
                  <a:avLst/>
                </a:prstGeom>
                <a:solidFill>
                  <a:srgbClr val="C0C0C0"/>
                </a:solidFill>
                <a:ln w="9525">
                  <a:solidFill>
                    <a:schemeClr val="bg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/>
                </a:p>
              </p:txBody>
            </p:sp>
          </p:grpSp>
          <p:grpSp>
            <p:nvGrpSpPr>
              <p:cNvPr id="17455" name="Group 46">
                <a:extLst>
                  <a:ext uri="{FF2B5EF4-FFF2-40B4-BE49-F238E27FC236}">
                    <a16:creationId xmlns:a16="http://schemas.microsoft.com/office/drawing/2014/main" id="{F3DD54AF-AC7A-365F-FB49-319566A5E07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324" y="1062"/>
                <a:ext cx="300" cy="384"/>
                <a:chOff x="2832" y="864"/>
                <a:chExt cx="300" cy="1440"/>
              </a:xfrm>
            </p:grpSpPr>
            <p:sp>
              <p:nvSpPr>
                <p:cNvPr id="17462" name="Rectangle 47">
                  <a:extLst>
                    <a:ext uri="{FF2B5EF4-FFF2-40B4-BE49-F238E27FC236}">
                      <a16:creationId xmlns:a16="http://schemas.microsoft.com/office/drawing/2014/main" id="{DA1E9CCC-F85E-9E4F-DC52-99CE21CB6A0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832" y="864"/>
                  <a:ext cx="144" cy="1440"/>
                </a:xfrm>
                <a:prstGeom prst="rect">
                  <a:avLst/>
                </a:prstGeom>
                <a:solidFill>
                  <a:srgbClr val="C0C0C0"/>
                </a:solidFill>
                <a:ln w="9525">
                  <a:solidFill>
                    <a:schemeClr val="bg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/>
                </a:p>
              </p:txBody>
            </p:sp>
            <p:sp>
              <p:nvSpPr>
                <p:cNvPr id="17463" name="Rectangle 48">
                  <a:extLst>
                    <a:ext uri="{FF2B5EF4-FFF2-40B4-BE49-F238E27FC236}">
                      <a16:creationId xmlns:a16="http://schemas.microsoft.com/office/drawing/2014/main" id="{3F192653-A386-ECFE-91A8-2AB60F5EAAC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88" y="864"/>
                  <a:ext cx="144" cy="1440"/>
                </a:xfrm>
                <a:prstGeom prst="rect">
                  <a:avLst/>
                </a:prstGeom>
                <a:solidFill>
                  <a:srgbClr val="C0C0C0"/>
                </a:solidFill>
                <a:ln w="9525">
                  <a:solidFill>
                    <a:schemeClr val="bg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/>
                </a:p>
              </p:txBody>
            </p:sp>
          </p:grpSp>
          <p:grpSp>
            <p:nvGrpSpPr>
              <p:cNvPr id="17456" name="Group 49">
                <a:extLst>
                  <a:ext uri="{FF2B5EF4-FFF2-40B4-BE49-F238E27FC236}">
                    <a16:creationId xmlns:a16="http://schemas.microsoft.com/office/drawing/2014/main" id="{3FA37113-5E59-4002-67E3-981F42F3D8F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612" y="1062"/>
                <a:ext cx="300" cy="384"/>
                <a:chOff x="2832" y="864"/>
                <a:chExt cx="300" cy="1440"/>
              </a:xfrm>
            </p:grpSpPr>
            <p:sp>
              <p:nvSpPr>
                <p:cNvPr id="17460" name="Rectangle 50">
                  <a:extLst>
                    <a:ext uri="{FF2B5EF4-FFF2-40B4-BE49-F238E27FC236}">
                      <a16:creationId xmlns:a16="http://schemas.microsoft.com/office/drawing/2014/main" id="{4B8D5D66-BEC6-F6AD-9731-4B263DC75A7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832" y="864"/>
                  <a:ext cx="144" cy="1440"/>
                </a:xfrm>
                <a:prstGeom prst="rect">
                  <a:avLst/>
                </a:prstGeom>
                <a:solidFill>
                  <a:srgbClr val="C0C0C0"/>
                </a:solidFill>
                <a:ln w="9525">
                  <a:solidFill>
                    <a:schemeClr val="bg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/>
                </a:p>
              </p:txBody>
            </p:sp>
            <p:sp>
              <p:nvSpPr>
                <p:cNvPr id="17461" name="Rectangle 51">
                  <a:extLst>
                    <a:ext uri="{FF2B5EF4-FFF2-40B4-BE49-F238E27FC236}">
                      <a16:creationId xmlns:a16="http://schemas.microsoft.com/office/drawing/2014/main" id="{A93C9A72-B95A-A300-742F-8F204712C58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88" y="864"/>
                  <a:ext cx="144" cy="1440"/>
                </a:xfrm>
                <a:prstGeom prst="rect">
                  <a:avLst/>
                </a:prstGeom>
                <a:solidFill>
                  <a:srgbClr val="C0C0C0"/>
                </a:solidFill>
                <a:ln w="9525">
                  <a:solidFill>
                    <a:schemeClr val="bg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3600">
                      <a:solidFill>
                        <a:schemeClr val="tx1"/>
                      </a:solidFill>
                      <a:latin typeface="Calibri" panose="020F050202020403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en-US" altLang="en-US"/>
                </a:p>
              </p:txBody>
            </p:sp>
          </p:grpSp>
          <p:sp>
            <p:nvSpPr>
              <p:cNvPr id="17457" name="Rectangle 52">
                <a:extLst>
                  <a:ext uri="{FF2B5EF4-FFF2-40B4-BE49-F238E27FC236}">
                    <a16:creationId xmlns:a16="http://schemas.microsoft.com/office/drawing/2014/main" id="{8E34A755-E259-864A-1CFC-D9A0453539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2" y="1056"/>
                <a:ext cx="432" cy="384"/>
              </a:xfrm>
              <a:prstGeom prst="rect">
                <a:avLst/>
              </a:prstGeom>
              <a:solidFill>
                <a:srgbClr val="00CCFF">
                  <a:alpha val="50195"/>
                </a:srgb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7458" name="Rectangle 53">
                <a:extLst>
                  <a:ext uri="{FF2B5EF4-FFF2-40B4-BE49-F238E27FC236}">
                    <a16:creationId xmlns:a16="http://schemas.microsoft.com/office/drawing/2014/main" id="{26305FD0-641F-A197-E83F-EC0B6E98B5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4" y="1053"/>
                <a:ext cx="432" cy="384"/>
              </a:xfrm>
              <a:prstGeom prst="rect">
                <a:avLst/>
              </a:prstGeom>
              <a:solidFill>
                <a:srgbClr val="CC99FF">
                  <a:alpha val="50195"/>
                </a:srgb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7459" name="Rectangle 54">
                <a:extLst>
                  <a:ext uri="{FF2B5EF4-FFF2-40B4-BE49-F238E27FC236}">
                    <a16:creationId xmlns:a16="http://schemas.microsoft.com/office/drawing/2014/main" id="{514ACBF1-56AE-90B5-4F4A-96DCD4F5C4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1053"/>
                <a:ext cx="480" cy="384"/>
              </a:xfrm>
              <a:prstGeom prst="rect">
                <a:avLst/>
              </a:prstGeom>
              <a:solidFill>
                <a:srgbClr val="FF00FF">
                  <a:alpha val="50195"/>
                </a:srgb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</p:grpSp>
      </p:grpSp>
      <p:grpSp>
        <p:nvGrpSpPr>
          <p:cNvPr id="17412" name="Group 55">
            <a:extLst>
              <a:ext uri="{FF2B5EF4-FFF2-40B4-BE49-F238E27FC236}">
                <a16:creationId xmlns:a16="http://schemas.microsoft.com/office/drawing/2014/main" id="{1EC4EF20-8750-B7FF-3EA2-DBC7C986D003}"/>
              </a:ext>
            </a:extLst>
          </p:cNvPr>
          <p:cNvGrpSpPr>
            <a:grpSpLocks/>
          </p:cNvGrpSpPr>
          <p:nvPr/>
        </p:nvGrpSpPr>
        <p:grpSpPr bwMode="auto">
          <a:xfrm>
            <a:off x="7620000" y="2143125"/>
            <a:ext cx="2286000" cy="2959100"/>
            <a:chOff x="4320" y="2860"/>
            <a:chExt cx="1440" cy="1864"/>
          </a:xfrm>
        </p:grpSpPr>
        <p:sp>
          <p:nvSpPr>
            <p:cNvPr id="17418" name="Text Box 56">
              <a:extLst>
                <a:ext uri="{FF2B5EF4-FFF2-40B4-BE49-F238E27FC236}">
                  <a16:creationId xmlns:a16="http://schemas.microsoft.com/office/drawing/2014/main" id="{DBA8F590-68CA-C9D6-0689-3CF03BF61F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20" y="2860"/>
              <a:ext cx="1440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>
                  <a:solidFill>
                    <a:schemeClr val="bg1"/>
                  </a:solidFill>
                </a:rPr>
                <a:t>complexity</a:t>
              </a:r>
            </a:p>
          </p:txBody>
        </p:sp>
        <p:sp>
          <p:nvSpPr>
            <p:cNvPr id="17419" name="Rectangle 57">
              <a:extLst>
                <a:ext uri="{FF2B5EF4-FFF2-40B4-BE49-F238E27FC236}">
                  <a16:creationId xmlns:a16="http://schemas.microsoft.com/office/drawing/2014/main" id="{8DC97FC5-6D19-9D3D-38E5-13DF551960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4" y="3272"/>
              <a:ext cx="144" cy="1440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grpSp>
          <p:nvGrpSpPr>
            <p:cNvPr id="17420" name="Group 58">
              <a:extLst>
                <a:ext uri="{FF2B5EF4-FFF2-40B4-BE49-F238E27FC236}">
                  <a16:creationId xmlns:a16="http://schemas.microsoft.com/office/drawing/2014/main" id="{EEE5B5DC-F475-3C7A-B0D7-D3F9AFDBE6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88" y="3272"/>
              <a:ext cx="300" cy="1440"/>
              <a:chOff x="2832" y="864"/>
              <a:chExt cx="300" cy="1440"/>
            </a:xfrm>
          </p:grpSpPr>
          <p:sp>
            <p:nvSpPr>
              <p:cNvPr id="17436" name="Rectangle 59">
                <a:extLst>
                  <a:ext uri="{FF2B5EF4-FFF2-40B4-BE49-F238E27FC236}">
                    <a16:creationId xmlns:a16="http://schemas.microsoft.com/office/drawing/2014/main" id="{16168D4C-02AC-92DE-00FB-48C6979BC5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" y="864"/>
                <a:ext cx="144" cy="1440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7437" name="Rectangle 60">
                <a:extLst>
                  <a:ext uri="{FF2B5EF4-FFF2-40B4-BE49-F238E27FC236}">
                    <a16:creationId xmlns:a16="http://schemas.microsoft.com/office/drawing/2014/main" id="{BEBEFDA2-6781-C37A-E4CE-E2D3629FBE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8" y="864"/>
                <a:ext cx="144" cy="1440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</p:grpSp>
        <p:grpSp>
          <p:nvGrpSpPr>
            <p:cNvPr id="17421" name="Group 61">
              <a:extLst>
                <a:ext uri="{FF2B5EF4-FFF2-40B4-BE49-F238E27FC236}">
                  <a16:creationId xmlns:a16="http://schemas.microsoft.com/office/drawing/2014/main" id="{C62ABEEB-985E-9409-1088-0D0D4F49885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76" y="3272"/>
              <a:ext cx="300" cy="1440"/>
              <a:chOff x="2832" y="864"/>
              <a:chExt cx="300" cy="1440"/>
            </a:xfrm>
          </p:grpSpPr>
          <p:sp>
            <p:nvSpPr>
              <p:cNvPr id="17434" name="Rectangle 62">
                <a:extLst>
                  <a:ext uri="{FF2B5EF4-FFF2-40B4-BE49-F238E27FC236}">
                    <a16:creationId xmlns:a16="http://schemas.microsoft.com/office/drawing/2014/main" id="{F1EADCD4-C2BB-7D9A-128C-DC40571D77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" y="864"/>
                <a:ext cx="144" cy="1440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7435" name="Rectangle 63">
                <a:extLst>
                  <a:ext uri="{FF2B5EF4-FFF2-40B4-BE49-F238E27FC236}">
                    <a16:creationId xmlns:a16="http://schemas.microsoft.com/office/drawing/2014/main" id="{F00F0510-D9DA-602E-5AAE-EC1ED0F122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8" y="864"/>
                <a:ext cx="144" cy="1440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</p:grpSp>
        <p:grpSp>
          <p:nvGrpSpPr>
            <p:cNvPr id="17422" name="Group 64">
              <a:extLst>
                <a:ext uri="{FF2B5EF4-FFF2-40B4-BE49-F238E27FC236}">
                  <a16:creationId xmlns:a16="http://schemas.microsoft.com/office/drawing/2014/main" id="{D2FCBF59-857B-5C71-A95D-667A1AF329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64" y="3272"/>
              <a:ext cx="300" cy="1440"/>
              <a:chOff x="2832" y="864"/>
              <a:chExt cx="300" cy="1440"/>
            </a:xfrm>
          </p:grpSpPr>
          <p:sp>
            <p:nvSpPr>
              <p:cNvPr id="17432" name="Rectangle 65">
                <a:extLst>
                  <a:ext uri="{FF2B5EF4-FFF2-40B4-BE49-F238E27FC236}">
                    <a16:creationId xmlns:a16="http://schemas.microsoft.com/office/drawing/2014/main" id="{6E7E8D61-4377-E392-4629-8ACA97F984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" y="864"/>
                <a:ext cx="144" cy="1440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7433" name="Rectangle 66">
                <a:extLst>
                  <a:ext uri="{FF2B5EF4-FFF2-40B4-BE49-F238E27FC236}">
                    <a16:creationId xmlns:a16="http://schemas.microsoft.com/office/drawing/2014/main" id="{6722280D-0DE7-9357-C42C-11BABEE62B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8" y="864"/>
                <a:ext cx="144" cy="1440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</p:grpSp>
        <p:grpSp>
          <p:nvGrpSpPr>
            <p:cNvPr id="17423" name="Group 67">
              <a:extLst>
                <a:ext uri="{FF2B5EF4-FFF2-40B4-BE49-F238E27FC236}">
                  <a16:creationId xmlns:a16="http://schemas.microsoft.com/office/drawing/2014/main" id="{5EB1379F-CBAB-D82B-33F7-823E81D0FB1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352" y="3272"/>
              <a:ext cx="300" cy="1440"/>
              <a:chOff x="2832" y="864"/>
              <a:chExt cx="300" cy="1440"/>
            </a:xfrm>
          </p:grpSpPr>
          <p:sp>
            <p:nvSpPr>
              <p:cNvPr id="17430" name="Rectangle 68">
                <a:extLst>
                  <a:ext uri="{FF2B5EF4-FFF2-40B4-BE49-F238E27FC236}">
                    <a16:creationId xmlns:a16="http://schemas.microsoft.com/office/drawing/2014/main" id="{DCED8DB1-8C2D-282C-8238-B1F17EA099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" y="864"/>
                <a:ext cx="144" cy="1440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7431" name="Rectangle 69">
                <a:extLst>
                  <a:ext uri="{FF2B5EF4-FFF2-40B4-BE49-F238E27FC236}">
                    <a16:creationId xmlns:a16="http://schemas.microsoft.com/office/drawing/2014/main" id="{0E66DD53-6F1F-C7BD-3881-823B99AFA2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8" y="864"/>
                <a:ext cx="144" cy="1440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Calibri" panose="020F050202020403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</p:grpSp>
        <p:sp>
          <p:nvSpPr>
            <p:cNvPr id="17424" name="Rectangle 70">
              <a:extLst>
                <a:ext uri="{FF2B5EF4-FFF2-40B4-BE49-F238E27FC236}">
                  <a16:creationId xmlns:a16="http://schemas.microsoft.com/office/drawing/2014/main" id="{976377CF-9DAA-6DA1-F0FA-10F0C7575F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32" y="3260"/>
              <a:ext cx="432" cy="1440"/>
            </a:xfrm>
            <a:prstGeom prst="rect">
              <a:avLst/>
            </a:prstGeom>
            <a:solidFill>
              <a:srgbClr val="00CCFF">
                <a:alpha val="50195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7425" name="Rectangle 71">
              <a:extLst>
                <a:ext uri="{FF2B5EF4-FFF2-40B4-BE49-F238E27FC236}">
                  <a16:creationId xmlns:a16="http://schemas.microsoft.com/office/drawing/2014/main" id="{48E443D7-F40D-6B1A-C1C6-8396B0C8AC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4" y="3260"/>
              <a:ext cx="432" cy="1440"/>
            </a:xfrm>
            <a:prstGeom prst="rect">
              <a:avLst/>
            </a:prstGeom>
            <a:solidFill>
              <a:srgbClr val="CC99FF">
                <a:alpha val="50195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7426" name="Rectangle 72">
              <a:extLst>
                <a:ext uri="{FF2B5EF4-FFF2-40B4-BE49-F238E27FC236}">
                  <a16:creationId xmlns:a16="http://schemas.microsoft.com/office/drawing/2014/main" id="{164D4275-B01F-AE35-25FF-09E46C013A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96" y="3260"/>
              <a:ext cx="480" cy="1440"/>
            </a:xfrm>
            <a:prstGeom prst="rect">
              <a:avLst/>
            </a:prstGeom>
            <a:solidFill>
              <a:srgbClr val="FF00FF">
                <a:alpha val="50195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7427" name="Rectangle 73">
              <a:extLst>
                <a:ext uri="{FF2B5EF4-FFF2-40B4-BE49-F238E27FC236}">
                  <a16:creationId xmlns:a16="http://schemas.microsoft.com/office/drawing/2014/main" id="{1A478E74-C316-2491-0C6D-06A39BB2C9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56" y="3284"/>
              <a:ext cx="1296" cy="384"/>
            </a:xfrm>
            <a:prstGeom prst="rect">
              <a:avLst/>
            </a:prstGeom>
            <a:solidFill>
              <a:srgbClr val="E7200B">
                <a:alpha val="50195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7428" name="Rectangle 74">
              <a:extLst>
                <a:ext uri="{FF2B5EF4-FFF2-40B4-BE49-F238E27FC236}">
                  <a16:creationId xmlns:a16="http://schemas.microsoft.com/office/drawing/2014/main" id="{EFDB47D7-7EED-C624-6902-A1E6140C98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8" y="3648"/>
              <a:ext cx="1296" cy="384"/>
            </a:xfrm>
            <a:prstGeom prst="rect">
              <a:avLst/>
            </a:prstGeom>
            <a:solidFill>
              <a:srgbClr val="00FF00">
                <a:alpha val="50195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7429" name="Rectangle 75">
              <a:extLst>
                <a:ext uri="{FF2B5EF4-FFF2-40B4-BE49-F238E27FC236}">
                  <a16:creationId xmlns:a16="http://schemas.microsoft.com/office/drawing/2014/main" id="{4E856A98-DBFE-FCAE-B5C8-D564B88E8E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56" y="4052"/>
              <a:ext cx="1296" cy="672"/>
            </a:xfrm>
            <a:prstGeom prst="rect">
              <a:avLst/>
            </a:prstGeom>
            <a:solidFill>
              <a:srgbClr val="0000FF">
                <a:alpha val="50195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</p:grpSp>
      <p:sp>
        <p:nvSpPr>
          <p:cNvPr id="17413" name="Text Box 76">
            <a:extLst>
              <a:ext uri="{FF2B5EF4-FFF2-40B4-BE49-F238E27FC236}">
                <a16:creationId xmlns:a16="http://schemas.microsoft.com/office/drawing/2014/main" id="{2709D87F-8CCA-E8B5-C9AA-44331DF5D8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219201"/>
            <a:ext cx="1676400" cy="119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en-US" b="1">
                <a:solidFill>
                  <a:srgbClr val="FF0000"/>
                </a:solidFill>
              </a:rPr>
              <a:t>Meta Data</a:t>
            </a:r>
          </a:p>
        </p:txBody>
      </p:sp>
      <p:sp>
        <p:nvSpPr>
          <p:cNvPr id="17414" name="Line 77">
            <a:extLst>
              <a:ext uri="{FF2B5EF4-FFF2-40B4-BE49-F238E27FC236}">
                <a16:creationId xmlns:a16="http://schemas.microsoft.com/office/drawing/2014/main" id="{0D0B102C-7585-EE89-4ED9-0EB8535ED360}"/>
              </a:ext>
            </a:extLst>
          </p:cNvPr>
          <p:cNvSpPr>
            <a:spLocks noChangeShapeType="1"/>
          </p:cNvSpPr>
          <p:nvPr/>
        </p:nvSpPr>
        <p:spPr bwMode="auto">
          <a:xfrm>
            <a:off x="3505200" y="1981200"/>
            <a:ext cx="9144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15" name="Line 78">
            <a:extLst>
              <a:ext uri="{FF2B5EF4-FFF2-40B4-BE49-F238E27FC236}">
                <a16:creationId xmlns:a16="http://schemas.microsoft.com/office/drawing/2014/main" id="{41AA29C2-EB7A-A3B5-07BC-A51CA1C6A66B}"/>
              </a:ext>
            </a:extLst>
          </p:cNvPr>
          <p:cNvSpPr>
            <a:spLocks noChangeShapeType="1"/>
          </p:cNvSpPr>
          <p:nvPr/>
        </p:nvSpPr>
        <p:spPr bwMode="auto">
          <a:xfrm>
            <a:off x="2552700" y="2362200"/>
            <a:ext cx="0" cy="38100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16" name="Text Box 79">
            <a:extLst>
              <a:ext uri="{FF2B5EF4-FFF2-40B4-BE49-F238E27FC236}">
                <a16:creationId xmlns:a16="http://schemas.microsoft.com/office/drawing/2014/main" id="{31E9EEA0-D151-D138-FAB0-8B3CC797CC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9000" y="1143001"/>
            <a:ext cx="3048000" cy="119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en-US" b="1">
                <a:solidFill>
                  <a:srgbClr val="FF0000"/>
                </a:solidFill>
              </a:rPr>
              <a:t>Experimental Design = </a:t>
            </a:r>
          </a:p>
        </p:txBody>
      </p:sp>
      <p:sp>
        <p:nvSpPr>
          <p:cNvPr id="17417" name="Text Box 79">
            <a:extLst>
              <a:ext uri="{FF2B5EF4-FFF2-40B4-BE49-F238E27FC236}">
                <a16:creationId xmlns:a16="http://schemas.microsoft.com/office/drawing/2014/main" id="{2FF7E33E-E8B4-6D93-D19E-2D6D9861F5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5961063"/>
            <a:ext cx="6076950" cy="379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40000"/>
              </a:lnSpc>
              <a:spcBef>
                <a:spcPct val="50000"/>
              </a:spcBef>
            </a:pPr>
            <a:r>
              <a:rPr lang="en-US" altLang="en-US" b="1">
                <a:solidFill>
                  <a:srgbClr val="FF0000"/>
                </a:solidFill>
              </a:rPr>
              <a:t>Variable # = </a:t>
            </a:r>
            <a:r>
              <a:rPr lang="en-US" altLang="en-US" b="1">
                <a:solidFill>
                  <a:schemeClr val="bg1"/>
                </a:solidFill>
              </a:rPr>
              <a:t>dimensionality</a:t>
            </a:r>
          </a:p>
        </p:txBody>
      </p:sp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491EF806-C418-3EA2-0BEF-A08E9A5CF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1995" y="6486003"/>
            <a:ext cx="2743200" cy="365125"/>
          </a:xfrm>
        </p:spPr>
        <p:txBody>
          <a:bodyPr/>
          <a:lstStyle/>
          <a:p>
            <a:fld id="{189F9012-6707-4C7A-976B-F339517111CC}" type="slidenum">
              <a:rPr lang="en-US" smtClean="0"/>
              <a:pPr/>
              <a:t>7</a:t>
            </a:fld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41EA2D6F-389C-6D37-8F4F-A22CFDB0B358}"/>
              </a:ext>
            </a:extLst>
          </p:cNvPr>
          <p:cNvSpPr txBox="1">
            <a:spLocks/>
          </p:cNvSpPr>
          <p:nvPr/>
        </p:nvSpPr>
        <p:spPr>
          <a:xfrm>
            <a:off x="212942" y="150312"/>
            <a:ext cx="9933140" cy="1325563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Data preprocessing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089101-187B-7BFB-921B-0B3CC9A9EB90}"/>
              </a:ext>
            </a:extLst>
          </p:cNvPr>
          <p:cNvSpPr txBox="1"/>
          <p:nvPr/>
        </p:nvSpPr>
        <p:spPr>
          <a:xfrm>
            <a:off x="613776" y="6481796"/>
            <a:ext cx="1140912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https://creativedatasolutions.github.io/CDS.courses/courses/network_mapping_101/docs/partial/preprocess/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F20278-3A82-30E7-829B-C309B987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B68287-0431-9BB5-D23C-05076BB96B7B}"/>
              </a:ext>
            </a:extLst>
          </p:cNvPr>
          <p:cNvSpPr txBox="1"/>
          <p:nvPr/>
        </p:nvSpPr>
        <p:spPr>
          <a:xfrm>
            <a:off x="212942" y="972115"/>
            <a:ext cx="11912253" cy="39090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define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data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row meta data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column meta data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257CFF"/>
                </a:solidFill>
                <a:latin typeface="Comic Sans MS" panose="030F0702030302020204" pitchFamily="66" charset="0"/>
              </a:rPr>
              <a:t>remove and/or impute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missing values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13FC60-FDDC-7E6A-C79D-209786BC9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822" y="4031548"/>
            <a:ext cx="7647236" cy="23587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1CD31AF-7CDA-9398-3865-38807424C2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7490" y="467657"/>
            <a:ext cx="4255900" cy="315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059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947F087-003E-7E2D-49E4-F1249AE62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332" y="1813099"/>
            <a:ext cx="1159260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rgbClr val="257CFF"/>
                </a:solidFill>
              </a:rPr>
              <a:t>Follow along with the following tutorial: 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5CA3B4"/>
                </a:solidFill>
                <a:latin typeface="Comic Sans MS" panose="030F0702030302020204" pitchFamily="66" charset="0"/>
              </a:rPr>
              <a:t>https://creativedatasolutions.github.io/CDS.courses/courses/network_mapping_101/docs/partial/preprocess/</a:t>
            </a:r>
          </a:p>
          <a:p>
            <a:endParaRPr lang="en-US" sz="3200" dirty="0">
              <a:solidFill>
                <a:srgbClr val="257CFF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CDC09B9-8C14-70F1-45B3-6D8AA5701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9012-6707-4C7A-976B-F339517111CC}" type="slidenum">
              <a:rPr lang="en-US" smtClean="0">
                <a:solidFill>
                  <a:schemeClr val="bg1"/>
                </a:solidFill>
              </a:rPr>
              <a:pPr/>
              <a:t>9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5DFD0BD8-1F7F-5C61-1A62-1DB1A68E06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9333" y="43307"/>
            <a:ext cx="11183937" cy="1325562"/>
          </a:xfrm>
          <a:prstGeom prst="rect">
            <a:avLst/>
          </a:prstGeom>
          <a:noFill/>
          <a:effectLst>
            <a:glow rad="685800">
              <a:schemeClr val="bg1"/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 smtClean="0">
                <a:solidFill>
                  <a:srgbClr val="257CFF"/>
                </a:solidFill>
                <a:latin typeface="Comic Sans MS" panose="030F0702030302020204" pitchFamily="66" charset="0"/>
                <a:ea typeface="+mn-ea"/>
                <a:cs typeface="+mn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Your turn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639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6298</TotalTime>
  <Words>1523</Words>
  <Application>Microsoft Office PowerPoint</Application>
  <PresentationFormat>Widescreen</PresentationFormat>
  <Paragraphs>371</Paragraphs>
  <Slides>56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2" baseType="lpstr">
      <vt:lpstr>Arial</vt:lpstr>
      <vt:lpstr>Calibri</vt:lpstr>
      <vt:lpstr>Calibri Light</vt:lpstr>
      <vt:lpstr>Comic Sans MS</vt:lpstr>
      <vt:lpstr>Lato</vt:lpstr>
      <vt:lpstr>Office Theme</vt:lpstr>
      <vt:lpstr>PowerPoint Presentation</vt:lpstr>
      <vt:lpstr>PowerPoint Presentation</vt:lpstr>
      <vt:lpstr>PowerPoint Presentation</vt:lpstr>
      <vt:lpstr>  Integrate high-dimensional data</vt:lpstr>
      <vt:lpstr>PowerPoint Presentation</vt:lpstr>
      <vt:lpstr>PowerPoint Presentation</vt:lpstr>
      <vt:lpstr>  How to think about data complexity</vt:lpstr>
      <vt:lpstr>PowerPoint Presentation</vt:lpstr>
      <vt:lpstr>Your turn </vt:lpstr>
      <vt:lpstr>PowerPoint Presentation</vt:lpstr>
      <vt:lpstr>Your turn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Treatment Effects Network</vt:lpstr>
      <vt:lpstr>Your turn </vt:lpstr>
      <vt:lpstr>PowerPoint Presentation</vt:lpstr>
      <vt:lpstr>Your turn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dmitry grapov</dc:creator>
  <cp:lastModifiedBy>dmitry grapov</cp:lastModifiedBy>
  <cp:revision>15</cp:revision>
  <dcterms:created xsi:type="dcterms:W3CDTF">2022-10-08T00:32:50Z</dcterms:created>
  <dcterms:modified xsi:type="dcterms:W3CDTF">2022-10-25T17:37:35Z</dcterms:modified>
</cp:coreProperties>
</file>

<file path=docProps/thumbnail.jpeg>
</file>